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sldIdLst>
    <p:sldId id="859" r:id="rId2"/>
    <p:sldId id="1238" r:id="rId3"/>
    <p:sldId id="1239" r:id="rId4"/>
    <p:sldId id="1277" r:id="rId5"/>
    <p:sldId id="1278" r:id="rId6"/>
    <p:sldId id="1242" r:id="rId7"/>
    <p:sldId id="1243" r:id="rId8"/>
    <p:sldId id="1244" r:id="rId9"/>
    <p:sldId id="1245" r:id="rId10"/>
    <p:sldId id="1279" r:id="rId11"/>
    <p:sldId id="1252" r:id="rId12"/>
    <p:sldId id="1251" r:id="rId13"/>
    <p:sldId id="1280" r:id="rId14"/>
    <p:sldId id="1281" r:id="rId15"/>
    <p:sldId id="1250" r:id="rId16"/>
    <p:sldId id="1166" r:id="rId17"/>
    <p:sldId id="1253" r:id="rId18"/>
    <p:sldId id="1282" r:id="rId19"/>
    <p:sldId id="1164" r:id="rId20"/>
    <p:sldId id="1168" r:id="rId21"/>
    <p:sldId id="1283" r:id="rId22"/>
    <p:sldId id="1284" r:id="rId23"/>
    <p:sldId id="1169" r:id="rId24"/>
    <p:sldId id="1262" r:id="rId25"/>
    <p:sldId id="1285" r:id="rId26"/>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p:cViewPr varScale="1">
        <p:scale>
          <a:sx n="106" d="100"/>
          <a:sy n="106" d="100"/>
        </p:scale>
        <p:origin x="89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a:solidFill>
                  <a:prstClr val="black"/>
                </a:solidFill>
                <a:latin typeface="楷体" panose="02010609060101010101" pitchFamily="49" charset="-122"/>
                <a:ea typeface="楷体" panose="02010609060101010101" pitchFamily="49" charset="-122"/>
              </a:rPr>
              <a:t>实验班全程提优训练</a:t>
            </a:r>
            <a:r>
              <a:rPr lang="zh-CN" altLang="en-US" sz="2000" baseline="0">
                <a:solidFill>
                  <a:prstClr val="black"/>
                </a:solidFill>
                <a:latin typeface="楷体" panose="02010609060101010101" pitchFamily="49" charset="-122"/>
                <a:ea typeface="楷体" panose="02010609060101010101" pitchFamily="49" charset="-122"/>
              </a:rPr>
              <a:t> 高中物理 选择性必修 第三册 </a:t>
            </a:r>
            <a:r>
              <a:rPr lang="en-US" altLang="zh-CN" sz="2000" baseline="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18.png"/><Relationship Id="rId2" Type="http://schemas.openxmlformats.org/officeDocument/2006/relationships/image" Target="../media/image19.png"/><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17.png"/><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 Id="rId4" Type="http://schemas.openxmlformats.org/officeDocument/2006/relationships/image" Target="../media/image31.png"/></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32.png"/><Relationship Id="rId1" Type="http://schemas.openxmlformats.org/officeDocument/2006/relationships/slideLayout" Target="../slideLayouts/slideLayout1.xml"/><Relationship Id="rId4" Type="http://schemas.openxmlformats.org/officeDocument/2006/relationships/image" Target="../media/image31.png"/></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3.png"/><Relationship Id="rId1" Type="http://schemas.openxmlformats.org/officeDocument/2006/relationships/slideLayout" Target="../slideLayouts/slideLayout1.xml"/><Relationship Id="rId4" Type="http://schemas.openxmlformats.org/officeDocument/2006/relationships/image" Target="../media/image3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第五章  原子核</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334966" y="2995073"/>
            <a:ext cx="11523345" cy="1110497"/>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5000" b="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4. </a:t>
            </a:r>
            <a:r>
              <a:rPr lang="zh-CN" altLang="en-US" sz="5000" b="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核裂变与核聚变　　</a:t>
            </a:r>
            <a:r>
              <a:rPr lang="en-US" altLang="zh-CN" sz="5000" b="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5. “</a:t>
            </a:r>
            <a:r>
              <a:rPr lang="zh-CN" altLang="en-US" sz="5000" b="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基本” 粒子</a:t>
            </a:r>
            <a:endParaRPr lang="zh-CN" altLang="en-US" sz="5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a:extLst>
              <a:ext uri="{FF2B5EF4-FFF2-40B4-BE49-F238E27FC236}">
                <a16:creationId xmlns:a16="http://schemas.microsoft.com/office/drawing/2014/main" id="{C6D8D405-16B8-5B03-15CF-766F25E01F71}"/>
              </a:ext>
            </a:extLst>
          </p:cNvPr>
          <p:cNvGraphicFramePr>
            <a:graphicFrameLocks noGrp="1"/>
          </p:cNvGraphicFramePr>
          <p:nvPr>
            <p:extLst>
              <p:ext uri="{D42A27DB-BD31-4B8C-83A1-F6EECF244321}">
                <p14:modId xmlns:p14="http://schemas.microsoft.com/office/powerpoint/2010/main" val="2886350694"/>
              </p:ext>
            </p:extLst>
          </p:nvPr>
        </p:nvGraphicFramePr>
        <p:xfrm>
          <a:off x="360854" y="980728"/>
          <a:ext cx="11485849" cy="2534985"/>
        </p:xfrm>
        <a:graphic>
          <a:graphicData uri="http://schemas.openxmlformats.org/drawingml/2006/table">
            <a:tbl>
              <a:tblPr firstRow="1" firstCol="1" bandRow="1"/>
              <a:tblGrid>
                <a:gridCol w="1053832">
                  <a:extLst>
                    <a:ext uri="{9D8B030D-6E8A-4147-A177-3AD203B41FA5}">
                      <a16:colId xmlns:a16="http://schemas.microsoft.com/office/drawing/2014/main" val="1278189424"/>
                    </a:ext>
                  </a:extLst>
                </a:gridCol>
                <a:gridCol w="3096344">
                  <a:extLst>
                    <a:ext uri="{9D8B030D-6E8A-4147-A177-3AD203B41FA5}">
                      <a16:colId xmlns:a16="http://schemas.microsoft.com/office/drawing/2014/main" val="3714309582"/>
                    </a:ext>
                  </a:extLst>
                </a:gridCol>
                <a:gridCol w="3168352">
                  <a:extLst>
                    <a:ext uri="{9D8B030D-6E8A-4147-A177-3AD203B41FA5}">
                      <a16:colId xmlns:a16="http://schemas.microsoft.com/office/drawing/2014/main" val="273262169"/>
                    </a:ext>
                  </a:extLst>
                </a:gridCol>
                <a:gridCol w="4167321">
                  <a:extLst>
                    <a:ext uri="{9D8B030D-6E8A-4147-A177-3AD203B41FA5}">
                      <a16:colId xmlns:a16="http://schemas.microsoft.com/office/drawing/2014/main" val="1673408431"/>
                    </a:ext>
                  </a:extLst>
                </a:gridCol>
              </a:tblGrid>
              <a:tr h="479235">
                <a:tc>
                  <a:txBody>
                    <a:bodyPr/>
                    <a:lstStyle/>
                    <a:p>
                      <a:pPr algn="ctr" hangingPunct="0">
                        <a:lnSpc>
                          <a:spcPct val="150000"/>
                        </a:lnSpc>
                        <a:buNone/>
                        <a:tabLst>
                          <a:tab pos="585089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分类</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ctr" hangingPunct="0">
                        <a:lnSpc>
                          <a:spcPct val="15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参与的相互作用</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ctr" hangingPunct="0">
                        <a:lnSpc>
                          <a:spcPct val="15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已发现的粒子</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ctr" hangingPunct="0">
                        <a:lnSpc>
                          <a:spcPct val="15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备注</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extLst>
                  <a:ext uri="{0D108BD9-81ED-4DB2-BD59-A6C34878D82A}">
                    <a16:rowId xmlns:a16="http://schemas.microsoft.com/office/drawing/2014/main" val="239280862"/>
                  </a:ext>
                </a:extLst>
              </a:tr>
              <a:tr h="888917">
                <a:tc>
                  <a:txBody>
                    <a:bodyPr/>
                    <a:lstStyle/>
                    <a:p>
                      <a:pPr algn="just" hangingPunct="0">
                        <a:lnSpc>
                          <a:spcPct val="150000"/>
                        </a:lnSpc>
                        <a:buNone/>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规范玻色子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传递各种相互作用</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光子、中间玻色子、胶子</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光子、中间玻色子、胶子分别传递电磁、弱、强相互作用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3936092714"/>
                  </a:ext>
                </a:extLst>
              </a:tr>
              <a:tr h="752562">
                <a:tc>
                  <a:txBody>
                    <a:bodyPr/>
                    <a:lstStyle/>
                    <a:p>
                      <a:pPr algn="just" hangingPunct="0">
                        <a:lnSpc>
                          <a:spcPct val="150000"/>
                        </a:lnSpc>
                        <a:buNone/>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希格斯玻色子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基本粒子因与希格斯场耦合而获得质量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希格斯玻色子</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希格斯玻色子是希格斯场的量子激发</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2907515102"/>
                  </a:ext>
                </a:extLst>
              </a:tr>
            </a:tbl>
          </a:graphicData>
        </a:graphic>
      </p:graphicFrame>
    </p:spTree>
    <p:extLst>
      <p:ext uri="{BB962C8B-B14F-4D97-AF65-F5344CB8AC3E}">
        <p14:creationId xmlns:p14="http://schemas.microsoft.com/office/powerpoint/2010/main" val="36006279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34597"/>
            <a:ext cx="11485848" cy="576248"/>
          </a:xfrm>
        </p:spPr>
        <p:txBody>
          <a:bodyPr/>
          <a:lstStyle/>
          <a:p>
            <a:pPr algn="just" hangingPunct="0">
              <a:lnSpc>
                <a:spcPct val="150000"/>
              </a:lnSpc>
              <a:buNone/>
              <a:tabLst>
                <a:tab pos="5850890" algn="l"/>
              </a:tabLst>
            </a:pPr>
            <a:r>
              <a:rPr lang="en-US"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 </a:t>
            </a:r>
            <a:r>
              <a:rPr lang="zh-CN" alt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核裂变与核聚变的对比</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677781" y="763538"/>
            <a:ext cx="6851994" cy="600790"/>
          </a:xfrm>
          <a:prstGeom prst="rect">
            <a:avLst/>
          </a:prstGeom>
        </p:spPr>
      </p:pic>
      <p:pic>
        <p:nvPicPr>
          <p:cNvPr id="4" name="图片 3"/>
          <p:cNvPicPr>
            <a:picLocks noChangeAspect="1"/>
          </p:cNvPicPr>
          <p:nvPr/>
        </p:nvPicPr>
        <p:blipFill>
          <a:blip r:embed="rId3"/>
          <a:stretch>
            <a:fillRect/>
          </a:stretch>
        </p:blipFill>
        <p:spPr>
          <a:xfrm>
            <a:off x="360854" y="1599234"/>
            <a:ext cx="957962" cy="343085"/>
          </a:xfrm>
          <a:prstGeom prst="rect">
            <a:avLst/>
          </a:prstGeom>
        </p:spPr>
      </p:pic>
      <p:sp>
        <p:nvSpPr>
          <p:cNvPr id="6" name="矩形 5"/>
          <p:cNvSpPr/>
          <p:nvPr/>
        </p:nvSpPr>
        <p:spPr>
          <a:xfrm>
            <a:off x="1318816" y="1447610"/>
            <a:ext cx="10527886"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核裂变</a:t>
            </a:r>
            <a:r>
              <a:rPr lang="zh-CN" altLang="zh-CN" sz="2400" b="1">
                <a:solidFill>
                  <a:srgbClr val="1EB26A"/>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核聚变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7" name="表格 6">
            <a:extLst>
              <a:ext uri="{FF2B5EF4-FFF2-40B4-BE49-F238E27FC236}">
                <a16:creationId xmlns:a16="http://schemas.microsoft.com/office/drawing/2014/main" id="{4862B79E-42A0-4F87-FB1B-87B45AA772CF}"/>
              </a:ext>
            </a:extLst>
          </p:cNvPr>
          <p:cNvGraphicFramePr>
            <a:graphicFrameLocks noGrp="1"/>
          </p:cNvGraphicFramePr>
          <p:nvPr>
            <p:extLst>
              <p:ext uri="{D42A27DB-BD31-4B8C-83A1-F6EECF244321}">
                <p14:modId xmlns:p14="http://schemas.microsoft.com/office/powerpoint/2010/main" val="1890909024"/>
              </p:ext>
            </p:extLst>
          </p:nvPr>
        </p:nvGraphicFramePr>
        <p:xfrm>
          <a:off x="360854" y="2780928"/>
          <a:ext cx="11485848" cy="2629461"/>
        </p:xfrm>
        <a:graphic>
          <a:graphicData uri="http://schemas.openxmlformats.org/drawingml/2006/table">
            <a:tbl>
              <a:tblPr firstRow="1" firstCol="1" bandRow="1"/>
              <a:tblGrid>
                <a:gridCol w="2205960">
                  <a:extLst>
                    <a:ext uri="{9D8B030D-6E8A-4147-A177-3AD203B41FA5}">
                      <a16:colId xmlns:a16="http://schemas.microsoft.com/office/drawing/2014/main" val="1326168993"/>
                    </a:ext>
                  </a:extLst>
                </a:gridCol>
                <a:gridCol w="4685549">
                  <a:extLst>
                    <a:ext uri="{9D8B030D-6E8A-4147-A177-3AD203B41FA5}">
                      <a16:colId xmlns:a16="http://schemas.microsoft.com/office/drawing/2014/main" val="3560566381"/>
                    </a:ext>
                  </a:extLst>
                </a:gridCol>
                <a:gridCol w="4594339">
                  <a:extLst>
                    <a:ext uri="{9D8B030D-6E8A-4147-A177-3AD203B41FA5}">
                      <a16:colId xmlns:a16="http://schemas.microsoft.com/office/drawing/2014/main" val="797209003"/>
                    </a:ext>
                  </a:extLst>
                </a:gridCol>
              </a:tblGrid>
              <a:tr h="514248">
                <a:tc>
                  <a:txBody>
                    <a:bodyPr/>
                    <a:lstStyle/>
                    <a:p>
                      <a:pPr algn="ctr" hangingPunct="0">
                        <a:lnSpc>
                          <a:spcPct val="150000"/>
                        </a:lnSpc>
                        <a:buNone/>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ctr" hangingPunct="0">
                        <a:lnSpc>
                          <a:spcPct val="15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核裂变</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ctr" hangingPunct="0">
                        <a:lnSpc>
                          <a:spcPct val="15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核聚变</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extLst>
                  <a:ext uri="{0D108BD9-81ED-4DB2-BD59-A6C34878D82A}">
                    <a16:rowId xmlns:a16="http://schemas.microsoft.com/office/drawing/2014/main" val="1438230149"/>
                  </a:ext>
                </a:extLst>
              </a:tr>
              <a:tr h="1094561">
                <a:tc>
                  <a:txBody>
                    <a:bodyPr/>
                    <a:lstStyle/>
                    <a:p>
                      <a:pPr algn="ctr" hangingPunct="0">
                        <a:lnSpc>
                          <a:spcPct val="15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放能原理</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重核分裂成两个或多个中等质量的原子核</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放出核能</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两个轻核结合成质量较大的原子核</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放出核能</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2332533890"/>
                  </a:ext>
                </a:extLst>
              </a:tr>
              <a:tr h="510326">
                <a:tc>
                  <a:txBody>
                    <a:bodyPr/>
                    <a:lstStyle/>
                    <a:p>
                      <a:pPr algn="ctr" hangingPunct="0">
                        <a:lnSpc>
                          <a:spcPct val="15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放能多少</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gridSpan="2">
                  <a:txBody>
                    <a:bodyPr/>
                    <a:lstStyle/>
                    <a:p>
                      <a:pPr algn="just" hangingPunct="0">
                        <a:lnSpc>
                          <a:spcPct val="15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聚变反应比裂变反应平均每个核子放出的能量要大</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倍</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752844169"/>
                  </a:ext>
                </a:extLst>
              </a:tr>
              <a:tr h="510326">
                <a:tc>
                  <a:txBody>
                    <a:bodyPr/>
                    <a:lstStyle/>
                    <a:p>
                      <a:pPr algn="just" hangingPunct="0">
                        <a:lnSpc>
                          <a:spcPct val="150000"/>
                        </a:lnSpc>
                        <a:buNone/>
                        <a:tabLst>
                          <a:tab pos="585089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核废料处理难度</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gridSpan="2">
                  <a:txBody>
                    <a:bodyPr/>
                    <a:lstStyle/>
                    <a:p>
                      <a:pPr algn="just" hangingPunct="0">
                        <a:lnSpc>
                          <a:spcPct val="15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聚变反应的核废料处理要比裂变反应简单得多</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hMerge="1">
                  <a:txBody>
                    <a:bodyPr/>
                    <a:lstStyle/>
                    <a:p>
                      <a:pPr algn="just" hangingPunct="0">
                        <a:lnSpc>
                          <a:spcPct val="150000"/>
                        </a:lnSpc>
                        <a:buNone/>
                        <a:tabLst>
                          <a:tab pos="5850890" algn="l"/>
                        </a:tabLst>
                      </a:pP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tc>
                <a:extLst>
                  <a:ext uri="{0D108BD9-81ED-4DB2-BD59-A6C34878D82A}">
                    <a16:rowId xmlns:a16="http://schemas.microsoft.com/office/drawing/2014/main" val="1112966920"/>
                  </a:ext>
                </a:extLst>
              </a:tr>
            </a:tbl>
          </a:graphicData>
        </a:graphic>
      </p:graphicFrame>
    </p:spTree>
    <p:extLst>
      <p:ext uri="{BB962C8B-B14F-4D97-AF65-F5344CB8AC3E}">
        <p14:creationId xmlns:p14="http://schemas.microsoft.com/office/powerpoint/2010/main" val="27227058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格 5">
            <a:extLst>
              <a:ext uri="{FF2B5EF4-FFF2-40B4-BE49-F238E27FC236}">
                <a16:creationId xmlns:a16="http://schemas.microsoft.com/office/drawing/2014/main" id="{494AE846-E6D4-137D-F7D5-3D1B4914715C}"/>
              </a:ext>
            </a:extLst>
          </p:cNvPr>
          <p:cNvGraphicFramePr>
            <a:graphicFrameLocks noGrp="1"/>
          </p:cNvGraphicFramePr>
          <p:nvPr>
            <p:extLst>
              <p:ext uri="{D42A27DB-BD31-4B8C-83A1-F6EECF244321}">
                <p14:modId xmlns:p14="http://schemas.microsoft.com/office/powerpoint/2010/main" val="2657152865"/>
              </p:ext>
            </p:extLst>
          </p:nvPr>
        </p:nvGraphicFramePr>
        <p:xfrm>
          <a:off x="360854" y="908720"/>
          <a:ext cx="11494991" cy="3635948"/>
        </p:xfrm>
        <a:graphic>
          <a:graphicData uri="http://schemas.openxmlformats.org/drawingml/2006/table">
            <a:tbl>
              <a:tblPr firstRow="1" firstCol="1" bandRow="1"/>
              <a:tblGrid>
                <a:gridCol w="981824">
                  <a:extLst>
                    <a:ext uri="{9D8B030D-6E8A-4147-A177-3AD203B41FA5}">
                      <a16:colId xmlns:a16="http://schemas.microsoft.com/office/drawing/2014/main" val="319158458"/>
                    </a:ext>
                  </a:extLst>
                </a:gridCol>
                <a:gridCol w="5040560">
                  <a:extLst>
                    <a:ext uri="{9D8B030D-6E8A-4147-A177-3AD203B41FA5}">
                      <a16:colId xmlns:a16="http://schemas.microsoft.com/office/drawing/2014/main" val="1654792840"/>
                    </a:ext>
                  </a:extLst>
                </a:gridCol>
                <a:gridCol w="5472607">
                  <a:extLst>
                    <a:ext uri="{9D8B030D-6E8A-4147-A177-3AD203B41FA5}">
                      <a16:colId xmlns:a16="http://schemas.microsoft.com/office/drawing/2014/main" val="2371142252"/>
                    </a:ext>
                  </a:extLst>
                </a:gridCol>
              </a:tblGrid>
              <a:tr h="413806">
                <a:tc>
                  <a:txBody>
                    <a:bodyPr/>
                    <a:lstStyle/>
                    <a:p>
                      <a:pPr algn="ctr" hangingPunct="0">
                        <a:lnSpc>
                          <a:spcPct val="150000"/>
                        </a:lnSpc>
                        <a:buNone/>
                        <a:tabLst>
                          <a:tab pos="5850890"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ctr" hangingPunct="0">
                        <a:lnSpc>
                          <a:spcPct val="15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核裂变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ctr" hangingPunct="0">
                        <a:lnSpc>
                          <a:spcPct val="15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核聚变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extLst>
                  <a:ext uri="{0D108BD9-81ED-4DB2-BD59-A6C34878D82A}">
                    <a16:rowId xmlns:a16="http://schemas.microsoft.com/office/drawing/2014/main" val="1451374093"/>
                  </a:ext>
                </a:extLst>
              </a:tr>
              <a:tr h="1821338">
                <a:tc>
                  <a:txBody>
                    <a:bodyPr/>
                    <a:lstStyle/>
                    <a:p>
                      <a:pPr algn="dist" hangingPunct="0">
                        <a:lnSpc>
                          <a:spcPct val="150000"/>
                        </a:lnSpc>
                        <a:buNone/>
                        <a:tabLst>
                          <a:tab pos="585089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原料的蕴藏量</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核裂变燃料铀在地球上储量有限</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尤其用于核裂变的铀</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235</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在铀矿石中只占</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7133" marR="571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主要原料是氘和氚</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氘在地球上的储量非常丰富</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而氚可以用锂来制取</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1L</a:t>
                      </a:r>
                      <a:r>
                        <a:rPr lang="zh-CN" sz="2400" b="1" spc="-100" baseline="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海水中大约有</a:t>
                      </a:r>
                      <a:r>
                        <a:rPr lang="en-US" sz="2400" b="1"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b="1" spc="-100" baseline="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03g</a:t>
                      </a:r>
                      <a:r>
                        <a:rPr lang="zh-CN" sz="2400" b="1" spc="-100" baseline="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氘</a:t>
                      </a:r>
                      <a:r>
                        <a:rPr lang="zh-CN" sz="2400" b="1"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pc="-100" baseline="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如果用来进行热核反应</a:t>
                      </a:r>
                      <a:r>
                        <a:rPr lang="zh-CN" sz="2400" b="1"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pc="-100" baseline="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放出的能量约与燃烧</a:t>
                      </a:r>
                      <a:r>
                        <a:rPr lang="en-US" sz="2400" b="1"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300L</a:t>
                      </a:r>
                      <a:r>
                        <a:rPr lang="zh-CN" sz="2400" b="1" spc="-100" baseline="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汽油相当</a:t>
                      </a:r>
                      <a:endParaRPr lang="zh-CN" sz="2400"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7133" marR="571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963614856"/>
                  </a:ext>
                </a:extLst>
              </a:tr>
              <a:tr h="848311">
                <a:tc>
                  <a:txBody>
                    <a:bodyPr/>
                    <a:lstStyle/>
                    <a:p>
                      <a:pPr algn="dist" hangingPunct="0">
                        <a:lnSpc>
                          <a:spcPct val="150000"/>
                        </a:lnSpc>
                        <a:buNone/>
                        <a:tabLst>
                          <a:tab pos="585089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可控性</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速度比较容易进行人工控制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现在的核电站都是用核裂变反应释放核能</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7133" marR="571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目前</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除氢弹以外</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人们还不能控制它</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7133" marR="571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2439910530"/>
                  </a:ext>
                </a:extLst>
              </a:tr>
            </a:tbl>
          </a:graphicData>
        </a:graphic>
      </p:graphicFrame>
    </p:spTree>
    <p:extLst>
      <p:ext uri="{BB962C8B-B14F-4D97-AF65-F5344CB8AC3E}">
        <p14:creationId xmlns:p14="http://schemas.microsoft.com/office/powerpoint/2010/main" val="40808793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a:extLst>
                  <a:ext uri="{FF2B5EF4-FFF2-40B4-BE49-F238E27FC236}">
                    <a16:creationId xmlns:a16="http://schemas.microsoft.com/office/drawing/2014/main" id="{BBE0AF88-422E-2F9F-6F7F-A47BFC469C06}"/>
                  </a:ext>
                </a:extLst>
              </p:cNvPr>
              <p:cNvSpPr>
                <a:spLocks noGrp="1"/>
              </p:cNvSpPr>
              <p:nvPr>
                <p:ph idx="1"/>
              </p:nvPr>
            </p:nvSpPr>
            <p:spPr>
              <a:xfrm>
                <a:off x="360854" y="746120"/>
                <a:ext cx="11485848" cy="4760214"/>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核反应方程的书写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核反应的生成物一定要以实验为基础，不能凭空只依据两个守恒规律杜撰出</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生成物来写核反应方程</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书写核反应方程式时要注意两个守恒：质量数守恒、电荷数守恒</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）熟记常见粒子的符号是正确书写核反应方程的基础，如质子（</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bSu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）、中子</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bSu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p>
                    </m:sSubSu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p>
                    </m:sSubSu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）、正电子</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p>
                    </m:sSubSu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）、氘核（</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）、氚核</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bSu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）掌握核反应方程遵守的规律是正确书写核反应方程或判断某个核反应方程是否正确的依据，所以要理解、应用好质量数守恒和电荷数守恒的规律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a:extLst>
                  <a:ext uri="{FF2B5EF4-FFF2-40B4-BE49-F238E27FC236}">
                    <a16:creationId xmlns:a16="http://schemas.microsoft.com/office/drawing/2014/main" id="{BBE0AF88-422E-2F9F-6F7F-A47BFC469C06}"/>
                  </a:ext>
                </a:extLst>
              </p:cNvPr>
              <p:cNvSpPr>
                <a:spLocks noGrp="1" noRot="1" noChangeAspect="1" noMove="1" noResize="1" noEditPoints="1" noAdjustHandles="1" noChangeArrowheads="1" noChangeShapeType="1" noTextEdit="1"/>
              </p:cNvSpPr>
              <p:nvPr>
                <p:ph idx="1"/>
              </p:nvPr>
            </p:nvSpPr>
            <p:spPr>
              <a:xfrm>
                <a:off x="360854" y="746120"/>
                <a:ext cx="11485848" cy="4760214"/>
              </a:xfrm>
              <a:blipFill>
                <a:blip r:embed="rId2"/>
                <a:stretch>
                  <a:fillRect l="-796" r="-849" b="-1536"/>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7835201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2EB14A2F-913C-B31C-FB0A-296F3FF1B196}"/>
              </a:ext>
            </a:extLst>
          </p:cNvPr>
          <p:cNvSpPr>
            <a:spLocks noGrp="1"/>
          </p:cNvSpPr>
          <p:nvPr>
            <p:ph idx="1"/>
          </p:nvPr>
        </p:nvSpPr>
        <p:spPr>
          <a:xfrm>
            <a:off x="360854" y="1915241"/>
            <a:ext cx="11485848" cy="1130246"/>
          </a:xfrm>
        </p:spPr>
        <p:txBody>
          <a:bodyPr/>
          <a:lstStyle/>
          <a:p>
            <a:pPr lvl="0"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生成物中有</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粒子的不一定是</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衰变，生成物中有</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β</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粒子的不一定是</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β</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衰变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，衰变、裂变、聚变需认清其特点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内容占位符 1">
                <a:extLst>
                  <a:ext uri="{FF2B5EF4-FFF2-40B4-BE49-F238E27FC236}">
                    <a16:creationId xmlns:a16="http://schemas.microsoft.com/office/drawing/2014/main" id="{F539F124-5073-ECE1-2E30-A228D42CDECA}"/>
                  </a:ext>
                </a:extLst>
              </p:cNvPr>
              <p:cNvSpPr txBox="1">
                <a:spLocks/>
              </p:cNvSpPr>
              <p:nvPr/>
            </p:nvSpPr>
            <p:spPr bwMode="auto">
              <a:xfrm>
                <a:off x="360901" y="3323859"/>
                <a:ext cx="11487343" cy="1185261"/>
              </a:xfrm>
              <a:prstGeom prst="rect">
                <a:avLst/>
              </a:prstGeom>
              <a:solidFill>
                <a:srgbClr val="E3F2E7"/>
              </a:solidFill>
              <a:ln>
                <a:noFill/>
              </a:ln>
              <a:extLs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1439863">
                  <a:tabLst>
                    <a:tab pos="5850890" algn="l"/>
                  </a:tabLs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核反应过程一般都是不可逆的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所以核反应方程只能用单向箭头</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连接并表示反应方向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不能用等号连接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1">
                <a:extLst>
                  <a:ext uri="{FF2B5EF4-FFF2-40B4-BE49-F238E27FC236}">
                    <a16:creationId xmlns:a16="http://schemas.microsoft.com/office/drawing/2014/main" id="{F539F124-5073-ECE1-2E30-A228D42CDECA}"/>
                  </a:ext>
                </a:extLst>
              </p:cNvPr>
              <p:cNvSpPr txBox="1">
                <a:spLocks noRot="1" noChangeAspect="1" noMove="1" noResize="1" noEditPoints="1" noAdjustHandles="1" noChangeArrowheads="1" noChangeShapeType="1" noTextEdit="1"/>
              </p:cNvSpPr>
              <p:nvPr/>
            </p:nvSpPr>
            <p:spPr bwMode="auto">
              <a:xfrm>
                <a:off x="360901" y="3323859"/>
                <a:ext cx="11487343" cy="1185261"/>
              </a:xfrm>
              <a:prstGeom prst="rect">
                <a:avLst/>
              </a:prstGeom>
              <a:blipFill>
                <a:blip r:embed="rId2"/>
                <a:stretch>
                  <a:fillRect l="-796" r="-796" b="-8718"/>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4" name="温馨提示.eps" descr="id:2147490120;FounderCES">
            <a:extLst>
              <a:ext uri="{FF2B5EF4-FFF2-40B4-BE49-F238E27FC236}">
                <a16:creationId xmlns:a16="http://schemas.microsoft.com/office/drawing/2014/main" id="{790175FC-6B48-4F95-CA40-605B49FEEBB6}"/>
              </a:ext>
            </a:extLst>
          </p:cNvPr>
          <p:cNvPicPr>
            <a:picLocks noChangeAspect="1"/>
          </p:cNvPicPr>
          <p:nvPr/>
        </p:nvPicPr>
        <p:blipFill>
          <a:blip r:embed="rId3"/>
          <a:stretch>
            <a:fillRect/>
          </a:stretch>
        </p:blipFill>
        <p:spPr>
          <a:xfrm>
            <a:off x="360901" y="3565424"/>
            <a:ext cx="1454059" cy="285874"/>
          </a:xfrm>
          <a:prstGeom prst="rect">
            <a:avLst/>
          </a:prstGeom>
        </p:spPr>
      </p:pic>
    </p:spTree>
    <p:extLst>
      <p:ext uri="{BB962C8B-B14F-4D97-AF65-F5344CB8AC3E}">
        <p14:creationId xmlns:p14="http://schemas.microsoft.com/office/powerpoint/2010/main" val="3544856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822650"/>
              </a:xfrm>
            </p:spPr>
            <p:txBody>
              <a:bodyPr/>
              <a:lstStyle/>
              <a:p>
                <a:pPr indent="896938"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核聚变和核裂变是两种核反应的形式，下列关于核聚变和核裂变的说法中正确的是（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核电站获得核能的典型核反应方程为</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𝟐𝟑𝟓</m:t>
                            </m:r>
                          </m:sup>
                        </m:sSub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𝐔</m:t>
                        </m:r>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e>
                      <m: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𝟓𝟔</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𝟏𝟒𝟒</m:t>
                        </m:r>
                      </m:sup>
                    </m:sSubSu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𝟑𝟔</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𝟖𝟗</m:t>
                        </m:r>
                      </m:sup>
                    </m:sSubSu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bSu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核聚变反应可以自发进行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不需要任何条件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核反应堆中镉棒用来控制链式反应的速度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我国的核电站都是采用核聚变发电的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822650"/>
              </a:xfrm>
              <a:blipFill>
                <a:blip r:embed="rId2"/>
                <a:stretch>
                  <a:fillRect l="-796" r="-849" b="-2871"/>
                </a:stretch>
              </a:blipFill>
            </p:spPr>
            <p:txBody>
              <a:bodyPr/>
              <a:lstStyle/>
              <a:p>
                <a:r>
                  <a:rPr lang="zh-CN" altLang="en-US">
                    <a:noFill/>
                  </a:rPr>
                  <a:t> </a:t>
                </a:r>
              </a:p>
            </p:txBody>
          </p:sp>
        </mc:Fallback>
      </mc:AlternateContent>
      <p:pic>
        <p:nvPicPr>
          <p:cNvPr id="3" name="图片 2"/>
          <p:cNvPicPr>
            <a:picLocks noChangeAspect="1"/>
          </p:cNvPicPr>
          <p:nvPr/>
        </p:nvPicPr>
        <p:blipFill>
          <a:blip r:embed="rId3"/>
          <a:stretch>
            <a:fillRect/>
          </a:stretch>
        </p:blipFill>
        <p:spPr>
          <a:xfrm>
            <a:off x="360854" y="908883"/>
            <a:ext cx="935685" cy="320804"/>
          </a:xfrm>
          <a:prstGeom prst="rect">
            <a:avLst/>
          </a:prstGeom>
        </p:spPr>
      </p:pic>
    </p:spTree>
    <p:extLst>
      <p:ext uri="{BB962C8B-B14F-4D97-AF65-F5344CB8AC3E}">
        <p14:creationId xmlns:p14="http://schemas.microsoft.com/office/powerpoint/2010/main" val="21911383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a:extLst>
                  <a:ext uri="{FF2B5EF4-FFF2-40B4-BE49-F238E27FC236}">
                    <a16:creationId xmlns:a16="http://schemas.microsoft.com/office/drawing/2014/main" id="{BE62873A-3380-073A-CE4D-4D54E8090C23}"/>
                  </a:ext>
                </a:extLst>
              </p:cNvPr>
              <p:cNvSpPr>
                <a:spLocks noGrp="1"/>
              </p:cNvSpPr>
              <p:nvPr>
                <p:ph idx="1"/>
              </p:nvPr>
            </p:nvSpPr>
            <p:spPr>
              <a:xfrm>
                <a:off x="360854" y="746120"/>
                <a:ext cx="11485848" cy="3099823"/>
              </a:xfrm>
            </p:spPr>
            <p:txBody>
              <a:bodyPr/>
              <a:lstStyle/>
              <a:p>
                <a:pPr indent="715963" hangingPunct="0">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核电站获得核能的典型核反应方程为</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𝟐𝟑𝟓</m:t>
                        </m:r>
                      </m:sup>
                    </m:sSubSu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bSu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e>
                      <m: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𝟓𝟔</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𝟏𝟒𝟒</m:t>
                        </m:r>
                      </m:sup>
                    </m:sSubSu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𝟑𝟔</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𝟖𝟗</m:t>
                        </m:r>
                      </m:sup>
                    </m:sSubSu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bSu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轻核聚变需要很高的温度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原子核需要具有足够大的动能才能克服库仑力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发生核聚变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核反应堆利用镉棒能吸收中子的特性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调节中子的数量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进而控制链式反应的速度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我国的核电站都是采用核裂变发电的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a:extLst>
                  <a:ext uri="{FF2B5EF4-FFF2-40B4-BE49-F238E27FC236}">
                    <a16:creationId xmlns:a16="http://schemas.microsoft.com/office/drawing/2014/main" id="{BE62873A-3380-073A-CE4D-4D54E8090C23}"/>
                  </a:ext>
                </a:extLst>
              </p:cNvPr>
              <p:cNvSpPr>
                <a:spLocks noGrp="1" noRot="1" noChangeAspect="1" noMove="1" noResize="1" noEditPoints="1" noAdjustHandles="1" noChangeArrowheads="1" noChangeShapeType="1" noTextEdit="1"/>
              </p:cNvSpPr>
              <p:nvPr>
                <p:ph idx="1"/>
              </p:nvPr>
            </p:nvSpPr>
            <p:spPr>
              <a:xfrm>
                <a:off x="360854" y="746120"/>
                <a:ext cx="11485848" cy="3099823"/>
              </a:xfrm>
              <a:blipFill>
                <a:blip r:embed="rId2"/>
                <a:stretch>
                  <a:fillRect l="-796" r="-849" b="-3536"/>
                </a:stretch>
              </a:blipFill>
            </p:spPr>
            <p:txBody>
              <a:bodyPr/>
              <a:lstStyle/>
              <a:p>
                <a:r>
                  <a:rPr lang="zh-CN" altLang="en-US">
                    <a:noFill/>
                  </a:rPr>
                  <a:t> </a:t>
                </a:r>
              </a:p>
            </p:txBody>
          </p:sp>
        </mc:Fallback>
      </mc:AlternateContent>
      <p:pic>
        <p:nvPicPr>
          <p:cNvPr id="3" name="图片 2">
            <a:extLst>
              <a:ext uri="{FF2B5EF4-FFF2-40B4-BE49-F238E27FC236}">
                <a16:creationId xmlns:a16="http://schemas.microsoft.com/office/drawing/2014/main" id="{2E42B50B-F986-7D10-16B8-793CC18783B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0854" y="1124744"/>
            <a:ext cx="722448" cy="296719"/>
          </a:xfrm>
          <a:prstGeom prst="rect">
            <a:avLst/>
          </a:prstGeom>
        </p:spPr>
      </p:pic>
      <p:sp>
        <p:nvSpPr>
          <p:cNvPr id="4" name="文本框 3">
            <a:extLst>
              <a:ext uri="{FF2B5EF4-FFF2-40B4-BE49-F238E27FC236}">
                <a16:creationId xmlns:a16="http://schemas.microsoft.com/office/drawing/2014/main" id="{9F8B55B3-75E4-3844-A0F7-210D3394A078}"/>
              </a:ext>
            </a:extLst>
          </p:cNvPr>
          <p:cNvSpPr txBox="1"/>
          <p:nvPr/>
        </p:nvSpPr>
        <p:spPr>
          <a:xfrm>
            <a:off x="360854" y="3785137"/>
            <a:ext cx="2277275" cy="579967"/>
          </a:xfrm>
          <a:prstGeom prst="rect">
            <a:avLst/>
          </a:prstGeom>
          <a:noFill/>
        </p:spPr>
        <p:txBody>
          <a:bodyPr wrap="square">
            <a:spAutoFit/>
          </a:bodyPr>
          <a:lstStyle/>
          <a:p>
            <a:pPr algn="just" hangingPunct="0">
              <a:lnSpc>
                <a:spcPct val="150000"/>
              </a:lnSpc>
              <a:buNone/>
              <a:tabLst>
                <a:tab pos="6210935" algn="l"/>
              </a:tabLst>
            </a:pPr>
            <a:r>
              <a:rPr lang="en-US"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C</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a:extLst>
              <a:ext uri="{FF2B5EF4-FFF2-40B4-BE49-F238E27FC236}">
                <a16:creationId xmlns:a16="http://schemas.microsoft.com/office/drawing/2014/main" id="{8A165A3D-84B0-955B-BF9A-C932888CDDF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60855" y="3953130"/>
            <a:ext cx="748347" cy="309661"/>
          </a:xfrm>
          <a:prstGeom prst="rect">
            <a:avLst/>
          </a:prstGeom>
        </p:spPr>
      </p:pic>
    </p:spTree>
    <p:extLst>
      <p:ext uri="{BB962C8B-B14F-4D97-AF65-F5344CB8AC3E}">
        <p14:creationId xmlns:p14="http://schemas.microsoft.com/office/powerpoint/2010/main" val="1377403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1722651"/>
              </a:xfrm>
            </p:spPr>
            <p:txBody>
              <a:bodyPr/>
              <a:lstStyle/>
              <a:p>
                <a:pPr indent="987425"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科学家初步估计月球土壤中至少有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氦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bSu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），它是热核聚变的重要原料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已知氦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核与氘核发生聚变反应有质子流产生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）写出核反应方程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1722651"/>
              </a:xfrm>
              <a:blipFill>
                <a:blip r:embed="rId2"/>
                <a:stretch>
                  <a:fillRect l="-796" r="-849" b="-7420"/>
                </a:stretch>
              </a:blipFill>
            </p:spPr>
            <p:txBody>
              <a:bodyPr/>
              <a:lstStyle/>
              <a:p>
                <a:r>
                  <a:rPr lang="zh-CN" altLang="en-US">
                    <a:noFill/>
                  </a:rPr>
                  <a:t> </a:t>
                </a:r>
              </a:p>
            </p:txBody>
          </p:sp>
        </mc:Fallback>
      </mc:AlternateContent>
      <p:pic>
        <p:nvPicPr>
          <p:cNvPr id="6" name="图片 5"/>
          <p:cNvPicPr>
            <a:picLocks noChangeAspect="1"/>
          </p:cNvPicPr>
          <p:nvPr/>
        </p:nvPicPr>
        <p:blipFill>
          <a:blip r:embed="rId3"/>
          <a:stretch>
            <a:fillRect/>
          </a:stretch>
        </p:blipFill>
        <p:spPr>
          <a:xfrm>
            <a:off x="360854" y="912100"/>
            <a:ext cx="940139" cy="314370"/>
          </a:xfrm>
          <a:prstGeom prst="rect">
            <a:avLst/>
          </a:prstGeom>
        </p:spPr>
      </p:pic>
      <mc:AlternateContent xmlns:mc="http://schemas.openxmlformats.org/markup-compatibility/2006" xmlns:a14="http://schemas.microsoft.com/office/drawing/2010/main">
        <mc:Choice Requires="a14">
          <p:sp>
            <p:nvSpPr>
              <p:cNvPr id="5" name="内容占位符 1">
                <a:extLst>
                  <a:ext uri="{FF2B5EF4-FFF2-40B4-BE49-F238E27FC236}">
                    <a16:creationId xmlns:a16="http://schemas.microsoft.com/office/drawing/2014/main" id="{81A001C4-90F3-9287-22E8-58E7E5B03F0B}"/>
                  </a:ext>
                </a:extLst>
              </p:cNvPr>
              <p:cNvSpPr txBox="1">
                <a:spLocks/>
              </p:cNvSpPr>
              <p:nvPr/>
            </p:nvSpPr>
            <p:spPr bwMode="auto">
              <a:xfrm>
                <a:off x="360854" y="2396936"/>
                <a:ext cx="11485848" cy="196816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5963" eaLnBrk="1" hangingPunct="0">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根据题意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设生成的新核为</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𝒁</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p>
                    </m:sSubSu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根据核反应过程中遵循质量数守恒可得</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根据核反应过程中电荷数守恒可得</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故新核为</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p>
                    </m:sSubSu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所以核反应方程为</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bSu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p>
                    </m:sSubSu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bSu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1">
                <a:extLst>
                  <a:ext uri="{FF2B5EF4-FFF2-40B4-BE49-F238E27FC236}">
                    <a16:creationId xmlns:a16="http://schemas.microsoft.com/office/drawing/2014/main" id="{81A001C4-90F3-9287-22E8-58E7E5B03F0B}"/>
                  </a:ext>
                </a:extLst>
              </p:cNvPr>
              <p:cNvSpPr txBox="1">
                <a:spLocks noRot="1" noChangeAspect="1" noMove="1" noResize="1" noEditPoints="1" noAdjustHandles="1" noChangeArrowheads="1" noChangeShapeType="1" noTextEdit="1"/>
              </p:cNvSpPr>
              <p:nvPr/>
            </p:nvSpPr>
            <p:spPr bwMode="auto">
              <a:xfrm>
                <a:off x="360854" y="2396936"/>
                <a:ext cx="11485848" cy="1968168"/>
              </a:xfrm>
              <a:prstGeom prst="rect">
                <a:avLst/>
              </a:prstGeom>
              <a:blipFill>
                <a:blip r:embed="rId4"/>
                <a:stretch>
                  <a:fillRect l="-796" r="-849" b="-278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7" name="图片 6">
            <a:extLst>
              <a:ext uri="{FF2B5EF4-FFF2-40B4-BE49-F238E27FC236}">
                <a16:creationId xmlns:a16="http://schemas.microsoft.com/office/drawing/2014/main" id="{2B8D85B4-60AE-1E31-76D7-D72EADDD0D4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60807" y="2594544"/>
            <a:ext cx="722448" cy="296719"/>
          </a:xfrm>
          <a:prstGeom prst="rect">
            <a:avLst/>
          </a:prstGeom>
        </p:spPr>
      </p:pic>
      <mc:AlternateContent xmlns:mc="http://schemas.openxmlformats.org/markup-compatibility/2006" xmlns:a14="http://schemas.microsoft.com/office/drawing/2010/main">
        <mc:Choice Requires="a14">
          <p:sp>
            <p:nvSpPr>
              <p:cNvPr id="8" name="文本框 7">
                <a:extLst>
                  <a:ext uri="{FF2B5EF4-FFF2-40B4-BE49-F238E27FC236}">
                    <a16:creationId xmlns:a16="http://schemas.microsoft.com/office/drawing/2014/main" id="{087BFC7E-2D5E-66C2-8120-D70E548BCFAA}"/>
                  </a:ext>
                </a:extLst>
              </p:cNvPr>
              <p:cNvSpPr txBox="1"/>
              <p:nvPr/>
            </p:nvSpPr>
            <p:spPr>
              <a:xfrm>
                <a:off x="360854" y="4293096"/>
                <a:ext cx="5014272" cy="828625"/>
              </a:xfrm>
              <a:prstGeom prst="rect">
                <a:avLst/>
              </a:prstGeom>
              <a:noFill/>
            </p:spPr>
            <p:txBody>
              <a:bodyPr wrap="square">
                <a:spAutoFit/>
              </a:bodyPr>
              <a:lstStyle/>
              <a:p>
                <a:pPr algn="just">
                  <a:lnSpc>
                    <a:spcPct val="150000"/>
                  </a:lnSpc>
                  <a:tabLst>
                    <a:tab pos="5850890" algn="l"/>
                  </a:tabLst>
                </a:pPr>
                <a:r>
                  <a:rPr lang="en-US"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sSubSup>
                      <m:sSub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b="1" i="0"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 </m:t>
                        </m:r>
                      </m:e>
                      <m:sub>
                        <m:r>
                          <a:rPr lang="en-US" altLang="zh-CN" sz="2400" i="1">
                            <a:solidFill>
                              <a:srgbClr val="000000"/>
                            </a:solidFill>
                            <a:latin typeface="Cambria Math" panose="02040503050406030204" pitchFamily="18" charset="0"/>
                            <a:cs typeface="Times New Roman" panose="02020603050405020304" pitchFamily="18" charset="0"/>
                          </a:rPr>
                          <m:t>𝟐</m:t>
                        </m:r>
                      </m:sub>
                      <m:sup>
                        <m:r>
                          <a:rPr lang="en-US" altLang="zh-CN" sz="2400" i="1">
                            <a:solidFill>
                              <a:srgbClr val="000000"/>
                            </a:solidFill>
                            <a:latin typeface="Cambria Math" panose="02040503050406030204" pitchFamily="18" charset="0"/>
                            <a:cs typeface="Times New Roman" panose="02020603050405020304" pitchFamily="18" charset="0"/>
                          </a:rPr>
                          <m:t>𝟑</m:t>
                        </m:r>
                      </m:sup>
                    </m:sSubSup>
                  </m:oMath>
                </a14:m>
                <a:r>
                  <a:rPr lang="en-US" altLang="zh-CN" sz="2400" dirty="0">
                    <a:solidFill>
                      <a:srgbClr val="000000"/>
                    </a:solidFill>
                    <a:cs typeface="Times New Roman" panose="02020603050405020304" pitchFamily="18" charset="0"/>
                  </a:rPr>
                  <a:t>He</a:t>
                </a:r>
                <a14:m>
                  <m:oMath xmlns:m="http://schemas.openxmlformats.org/officeDocument/2006/math">
                    <m:sSubSup>
                      <m:sSub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zh-CN" altLang="zh-CN" sz="2400">
                            <a:solidFill>
                              <a:srgbClr val="000000"/>
                            </a:solidFill>
                            <a:latin typeface="Cambria Math" panose="02040503050406030204" pitchFamily="18" charset="0"/>
                            <a:cs typeface="Times New Roman" panose="02020603050405020304" pitchFamily="18" charset="0"/>
                          </a:rPr>
                          <m:t>＋</m:t>
                        </m:r>
                      </m:e>
                      <m:sub>
                        <m:r>
                          <a:rPr lang="en-US" altLang="zh-CN" sz="2400" i="1">
                            <a:solidFill>
                              <a:srgbClr val="000000"/>
                            </a:solidFill>
                            <a:latin typeface="Cambria Math" panose="02040503050406030204" pitchFamily="18" charset="0"/>
                            <a:cs typeface="Times New Roman" panose="02020603050405020304" pitchFamily="18" charset="0"/>
                          </a:rPr>
                          <m:t>𝟏</m:t>
                        </m:r>
                      </m:sub>
                      <m:sup>
                        <m:r>
                          <a:rPr lang="en-US" altLang="zh-CN" sz="2400" i="1">
                            <a:solidFill>
                              <a:srgbClr val="000000"/>
                            </a:solidFill>
                            <a:latin typeface="Cambria Math" panose="02040503050406030204" pitchFamily="18" charset="0"/>
                            <a:cs typeface="Times New Roman" panose="02020603050405020304" pitchFamily="18" charset="0"/>
                          </a:rPr>
                          <m:t>𝟐</m:t>
                        </m:r>
                      </m:sup>
                    </m:sSubSup>
                  </m:oMath>
                </a14:m>
                <a:r>
                  <a:rPr lang="en-US" altLang="zh-CN" sz="2400" dirty="0">
                    <a:solidFill>
                      <a:srgbClr val="000000"/>
                    </a:solidFill>
                    <a:cs typeface="Times New Roman" panose="02020603050405020304" pitchFamily="18" charset="0"/>
                  </a:rPr>
                  <a:t>H</a:t>
                </a:r>
                <a14:m>
                  <m:oMath xmlns:m="http://schemas.openxmlformats.org/officeDocument/2006/math">
                    <m:sSubSup>
                      <m:sSub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m>
                          <m:mPr>
                            <m:mcs>
                              <m:mc>
                                <m:mcPr>
                                  <m:count m:val="1"/>
                                  <m:mcJc m:val="center"/>
                                </m:mcPr>
                              </m:mc>
                            </m:mcs>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sz="2400" i="1">
                                  <a:solidFill>
                                    <a:srgbClr val="000000"/>
                                  </a:solidFill>
                                  <a:latin typeface="Cambria Math" panose="02040503050406030204" pitchFamily="18" charset="0"/>
                                  <a:cs typeface="Times New Roman" panose="02020603050405020304" pitchFamily="18" charset="0"/>
                                </a:rPr>
                                <m:t> </m:t>
                              </m:r>
                            </m:e>
                          </m:mr>
                          <m:mr>
                            <m:e>
                              <m:acc>
                                <m:accPr>
                                  <m:chr m:val="⃗"/>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sz="2400">
                                      <a:solidFill>
                                        <a:srgbClr val="000000"/>
                                      </a:solidFill>
                                      <a:latin typeface="Cambria Math" panose="02040503050406030204" pitchFamily="18" charset="0"/>
                                      <a:cs typeface="Times New Roman" panose="02020603050405020304" pitchFamily="18" charset="0"/>
                                    </a:rPr>
                                    <m:t>        </m:t>
                                  </m:r>
                                </m:e>
                              </m:acc>
                            </m:e>
                          </m:mr>
                        </m:m>
                      </m:e>
                      <m:sub>
                        <m:r>
                          <a:rPr lang="en-US" altLang="zh-CN" sz="2400" i="1">
                            <a:solidFill>
                              <a:srgbClr val="000000"/>
                            </a:solidFill>
                            <a:latin typeface="Cambria Math" panose="02040503050406030204" pitchFamily="18" charset="0"/>
                            <a:cs typeface="Times New Roman" panose="02020603050405020304" pitchFamily="18" charset="0"/>
                          </a:rPr>
                          <m:t>𝟐</m:t>
                        </m:r>
                      </m:sub>
                      <m:sup>
                        <m:r>
                          <a:rPr lang="en-US" altLang="zh-CN" sz="2400" i="1">
                            <a:solidFill>
                              <a:srgbClr val="000000"/>
                            </a:solidFill>
                            <a:latin typeface="Cambria Math" panose="02040503050406030204" pitchFamily="18" charset="0"/>
                            <a:cs typeface="Times New Roman" panose="02020603050405020304" pitchFamily="18" charset="0"/>
                          </a:rPr>
                          <m:t>𝟒</m:t>
                        </m:r>
                      </m:sup>
                    </m:sSubSup>
                  </m:oMath>
                </a14:m>
                <a:r>
                  <a:rPr lang="en-US" altLang="zh-CN" sz="2400" dirty="0">
                    <a:solidFill>
                      <a:srgbClr val="000000"/>
                    </a:solidFill>
                    <a:cs typeface="Times New Roman" panose="02020603050405020304" pitchFamily="18" charset="0"/>
                  </a:rPr>
                  <a:t>He</a:t>
                </a:r>
                <a14:m>
                  <m:oMath xmlns:m="http://schemas.openxmlformats.org/officeDocument/2006/math">
                    <m:sSubSup>
                      <m:sSub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zh-CN" altLang="zh-CN" sz="2400">
                            <a:solidFill>
                              <a:srgbClr val="000000"/>
                            </a:solidFill>
                            <a:latin typeface="Cambria Math" panose="02040503050406030204" pitchFamily="18" charset="0"/>
                            <a:cs typeface="Times New Roman" panose="02020603050405020304" pitchFamily="18" charset="0"/>
                          </a:rPr>
                          <m:t>＋</m:t>
                        </m:r>
                      </m:e>
                      <m:sub>
                        <m:r>
                          <a:rPr lang="en-US" altLang="zh-CN" sz="2400" i="1">
                            <a:solidFill>
                              <a:srgbClr val="000000"/>
                            </a:solidFill>
                            <a:latin typeface="Cambria Math" panose="02040503050406030204" pitchFamily="18" charset="0"/>
                            <a:cs typeface="Times New Roman" panose="02020603050405020304" pitchFamily="18" charset="0"/>
                          </a:rPr>
                          <m:t>𝟏</m:t>
                        </m:r>
                      </m:sub>
                      <m:sup>
                        <m:r>
                          <a:rPr lang="en-US" altLang="zh-CN" sz="2400" i="1">
                            <a:solidFill>
                              <a:srgbClr val="000000"/>
                            </a:solidFill>
                            <a:latin typeface="Cambria Math" panose="02040503050406030204" pitchFamily="18" charset="0"/>
                            <a:cs typeface="Times New Roman" panose="02020603050405020304" pitchFamily="18" charset="0"/>
                          </a:rPr>
                          <m:t>𝟏</m:t>
                        </m:r>
                      </m:sup>
                    </m:sSubSup>
                  </m:oMath>
                </a14:m>
                <a:r>
                  <a:rPr lang="en-US" altLang="zh-CN" sz="2400" dirty="0">
                    <a:solidFill>
                      <a:srgbClr val="000000"/>
                    </a:solidFill>
                    <a:cs typeface="Times New Roman" panose="02020603050405020304" pitchFamily="18" charset="0"/>
                  </a:rPr>
                  <a:t>H</a:t>
                </a:r>
                <a:endParaRPr lang="zh-CN" altLang="zh-CN" sz="1050" dirty="0">
                  <a:solidFill>
                    <a:srgbClr val="000000"/>
                  </a:solidFill>
                  <a:cs typeface="Times New Roman" panose="02020603050405020304" pitchFamily="18" charset="0"/>
                </a:endParaRPr>
              </a:p>
            </p:txBody>
          </p:sp>
        </mc:Choice>
        <mc:Fallback xmlns="">
          <p:sp>
            <p:nvSpPr>
              <p:cNvPr id="8" name="文本框 7">
                <a:extLst>
                  <a:ext uri="{FF2B5EF4-FFF2-40B4-BE49-F238E27FC236}">
                    <a16:creationId xmlns:a16="http://schemas.microsoft.com/office/drawing/2014/main" id="{087BFC7E-2D5E-66C2-8120-D70E548BCFAA}"/>
                  </a:ext>
                </a:extLst>
              </p:cNvPr>
              <p:cNvSpPr txBox="1">
                <a:spLocks noRot="1" noChangeAspect="1" noMove="1" noResize="1" noEditPoints="1" noAdjustHandles="1" noChangeArrowheads="1" noChangeShapeType="1" noTextEdit="1"/>
              </p:cNvSpPr>
              <p:nvPr/>
            </p:nvSpPr>
            <p:spPr>
              <a:xfrm>
                <a:off x="360854" y="4293096"/>
                <a:ext cx="5014272" cy="828625"/>
              </a:xfrm>
              <a:prstGeom prst="rect">
                <a:avLst/>
              </a:prstGeom>
              <a:blipFill>
                <a:blip r:embed="rId6"/>
                <a:stretch>
                  <a:fillRect b="-8088"/>
                </a:stretch>
              </a:blipFill>
            </p:spPr>
            <p:txBody>
              <a:bodyPr/>
              <a:lstStyle/>
              <a:p>
                <a:r>
                  <a:rPr lang="zh-CN" altLang="en-US">
                    <a:noFill/>
                  </a:rPr>
                  <a:t> </a:t>
                </a:r>
              </a:p>
            </p:txBody>
          </p:sp>
        </mc:Fallback>
      </mc:AlternateContent>
      <p:pic>
        <p:nvPicPr>
          <p:cNvPr id="9" name="图片 8">
            <a:extLst>
              <a:ext uri="{FF2B5EF4-FFF2-40B4-BE49-F238E27FC236}">
                <a16:creationId xmlns:a16="http://schemas.microsoft.com/office/drawing/2014/main" id="{2BC1745F-9D12-CBD3-2F4C-8DBF61E6BFBF}"/>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60807" y="4664348"/>
            <a:ext cx="748347" cy="309661"/>
          </a:xfrm>
          <a:prstGeom prst="rect">
            <a:avLst/>
          </a:prstGeom>
        </p:spPr>
      </p:pic>
    </p:spTree>
    <p:extLst>
      <p:ext uri="{BB962C8B-B14F-4D97-AF65-F5344CB8AC3E}">
        <p14:creationId xmlns:p14="http://schemas.microsoft.com/office/powerpoint/2010/main" val="1797246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68300093-7DA1-520C-B710-B8C711626AEB}"/>
              </a:ext>
            </a:extLst>
          </p:cNvPr>
          <p:cNvSpPr>
            <a:spLocks noGrp="1"/>
          </p:cNvSpPr>
          <p:nvPr>
            <p:ph idx="1"/>
          </p:nvPr>
        </p:nvSpPr>
        <p:spPr>
          <a:xfrm>
            <a:off x="360854" y="746120"/>
            <a:ext cx="11485848" cy="1130246"/>
          </a:xfrm>
        </p:spPr>
        <p:txBody>
          <a:bodyPr/>
          <a:lstStyle/>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）若该核反应中质量亏损为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且释放的能量全部转化为生成物的总动能，试计算生成物的总动能（</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聚变前粒子的动能可忽略不计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a:extLst>
              <a:ext uri="{FF2B5EF4-FFF2-40B4-BE49-F238E27FC236}">
                <a16:creationId xmlns:a16="http://schemas.microsoft.com/office/drawing/2014/main" id="{9E42A7DC-56BE-D7DD-E4FC-5F4726A74185}"/>
              </a:ext>
            </a:extLst>
          </p:cNvPr>
          <p:cNvSpPr txBox="1">
            <a:spLocks/>
          </p:cNvSpPr>
          <p:nvPr/>
        </p:nvSpPr>
        <p:spPr bwMode="auto">
          <a:xfrm>
            <a:off x="360854" y="181676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5963" eaLnBrk="1" hangingPunct="0">
              <a:tabLst>
                <a:tab pos="5850890"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核反应过程中质量亏损为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根据爱因斯坦质能方程</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mc</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可得释放的能量为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由于释放的能量全部转化为动能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故生成物的总动能为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a:extLst>
              <a:ext uri="{FF2B5EF4-FFF2-40B4-BE49-F238E27FC236}">
                <a16:creationId xmlns:a16="http://schemas.microsoft.com/office/drawing/2014/main" id="{8BBA349B-6628-BEE7-A87F-F204371B815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60807" y="2014372"/>
            <a:ext cx="722448" cy="296719"/>
          </a:xfrm>
          <a:prstGeom prst="rect">
            <a:avLst/>
          </a:prstGeom>
        </p:spPr>
      </p:pic>
      <p:sp>
        <p:nvSpPr>
          <p:cNvPr id="5" name="文本框 4">
            <a:extLst>
              <a:ext uri="{FF2B5EF4-FFF2-40B4-BE49-F238E27FC236}">
                <a16:creationId xmlns:a16="http://schemas.microsoft.com/office/drawing/2014/main" id="{E72F092D-8328-B828-9E5E-B49891B615CD}"/>
              </a:ext>
            </a:extLst>
          </p:cNvPr>
          <p:cNvSpPr txBox="1"/>
          <p:nvPr/>
        </p:nvSpPr>
        <p:spPr>
          <a:xfrm>
            <a:off x="360854" y="3446365"/>
            <a:ext cx="5014272" cy="576248"/>
          </a:xfrm>
          <a:prstGeom prst="rect">
            <a:avLst/>
          </a:prstGeom>
          <a:noFill/>
        </p:spPr>
        <p:txBody>
          <a:bodyPr wrap="square">
            <a:spAutoFit/>
          </a:bodyPr>
          <a:lstStyle/>
          <a:p>
            <a:pPr algn="just">
              <a:lnSpc>
                <a:spcPct val="150000"/>
              </a:lnSpc>
              <a:tabLst>
                <a:tab pos="5850890" algn="l"/>
              </a:tabLst>
            </a:pPr>
            <a:r>
              <a:rPr lang="en-US"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a:solidFill>
                  <a:srgbClr val="000000"/>
                </a:solidFill>
                <a:cs typeface="Times New Roman" panose="02020603050405020304" pitchFamily="18" charset="0"/>
              </a:rPr>
              <a:t>8</a:t>
            </a:r>
            <a:r>
              <a:rPr lang="en-US" altLang="zh-CN" sz="2400" dirty="0">
                <a:solidFill>
                  <a:srgbClr val="000000"/>
                </a:solidFill>
                <a:latin typeface="宋体" panose="02010600030101010101" pitchFamily="2" charset="-122"/>
                <a:cs typeface="Times New Roman" panose="02020603050405020304" pitchFamily="18" charset="0"/>
              </a:rPr>
              <a:t>.</a:t>
            </a:r>
            <a:r>
              <a:rPr lang="en-US" altLang="zh-CN" sz="2400" dirty="0">
                <a:solidFill>
                  <a:srgbClr val="000000"/>
                </a:solidFill>
                <a:cs typeface="Times New Roman" panose="02020603050405020304" pitchFamily="18" charset="0"/>
              </a:rPr>
              <a:t>1</a:t>
            </a:r>
            <a:r>
              <a:rPr lang="en-US" altLang="zh-CN" sz="2400" dirty="0">
                <a:solidFill>
                  <a:srgbClr val="000000"/>
                </a:solidFill>
                <a:latin typeface="宋体" panose="02010600030101010101" pitchFamily="2" charset="-122"/>
                <a:cs typeface="Times New Roman" panose="02020603050405020304" pitchFamily="18" charset="0"/>
              </a:rPr>
              <a:t>×</a:t>
            </a:r>
            <a:r>
              <a:rPr lang="en-US" altLang="zh-CN" sz="2400" dirty="0">
                <a:solidFill>
                  <a:srgbClr val="000000"/>
                </a:solidFill>
                <a:cs typeface="Times New Roman" panose="02020603050405020304" pitchFamily="18" charset="0"/>
              </a:rPr>
              <a:t>10</a:t>
            </a:r>
            <a:r>
              <a:rPr lang="zh-CN" altLang="zh-CN" sz="2400" baseline="30000" dirty="0">
                <a:solidFill>
                  <a:srgbClr val="000000"/>
                </a:solidFill>
                <a:cs typeface="Times New Roman" panose="02020603050405020304" pitchFamily="18" charset="0"/>
              </a:rPr>
              <a:t>－</a:t>
            </a:r>
            <a:r>
              <a:rPr lang="en-US" altLang="zh-CN" sz="2400" baseline="30000" dirty="0">
                <a:solidFill>
                  <a:srgbClr val="000000"/>
                </a:solidFill>
                <a:cs typeface="Times New Roman" panose="02020603050405020304" pitchFamily="18" charset="0"/>
              </a:rPr>
              <a:t>13</a:t>
            </a:r>
            <a:r>
              <a:rPr lang="en-US" altLang="zh-CN" sz="2400" dirty="0">
                <a:solidFill>
                  <a:srgbClr val="000000"/>
                </a:solidFill>
                <a:ea typeface="楷体" panose="02010609060101010101" pitchFamily="49" charset="-122"/>
                <a:cs typeface="Times New Roman" panose="02020603050405020304" pitchFamily="18" charset="0"/>
              </a:rPr>
              <a:t> </a:t>
            </a:r>
            <a:r>
              <a:rPr lang="en-US" altLang="zh-CN" sz="2400" dirty="0">
                <a:solidFill>
                  <a:srgbClr val="000000"/>
                </a:solidFill>
                <a:cs typeface="Times New Roman" panose="02020603050405020304" pitchFamily="18" charset="0"/>
              </a:rPr>
              <a:t>J</a:t>
            </a:r>
            <a:endParaRPr lang="zh-CN" altLang="zh-CN" sz="1050" dirty="0">
              <a:solidFill>
                <a:srgbClr val="000000"/>
              </a:solidFill>
              <a:cs typeface="Times New Roman" panose="02020603050405020304" pitchFamily="18" charset="0"/>
            </a:endParaRPr>
          </a:p>
        </p:txBody>
      </p:sp>
      <p:pic>
        <p:nvPicPr>
          <p:cNvPr id="6" name="图片 5">
            <a:extLst>
              <a:ext uri="{FF2B5EF4-FFF2-40B4-BE49-F238E27FC236}">
                <a16:creationId xmlns:a16="http://schemas.microsoft.com/office/drawing/2014/main" id="{A3DD4F3C-6449-21C7-C350-5988C06DECE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0807" y="3624759"/>
            <a:ext cx="748347" cy="309661"/>
          </a:xfrm>
          <a:prstGeom prst="rect">
            <a:avLst/>
          </a:prstGeom>
        </p:spPr>
      </p:pic>
    </p:spTree>
    <p:extLst>
      <p:ext uri="{BB962C8B-B14F-4D97-AF65-F5344CB8AC3E}">
        <p14:creationId xmlns:p14="http://schemas.microsoft.com/office/powerpoint/2010/main" val="3036741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DABA44-6A94-FFA0-3C51-2D9E8946E8B4}"/>
            </a:ext>
          </a:extLst>
        </p:cNvPr>
        <p:cNvGrpSpPr/>
        <p:nvPr/>
      </p:nvGrpSpPr>
      <p:grpSpPr>
        <a:xfrm>
          <a:off x="0" y="0"/>
          <a:ext cx="0" cy="0"/>
          <a:chOff x="0" y="0"/>
          <a:chExt cx="0" cy="0"/>
        </a:xfrm>
      </p:grpSpPr>
      <p:sp>
        <p:nvSpPr>
          <p:cNvPr id="8" name="内容占位符 1">
            <a:extLst>
              <a:ext uri="{FF2B5EF4-FFF2-40B4-BE49-F238E27FC236}">
                <a16:creationId xmlns:a16="http://schemas.microsoft.com/office/drawing/2014/main" id="{9D95B4C6-2048-C591-3335-A0CE2B1DB30A}"/>
              </a:ext>
            </a:extLst>
          </p:cNvPr>
          <p:cNvSpPr>
            <a:spLocks noGrp="1"/>
          </p:cNvSpPr>
          <p:nvPr>
            <p:ph idx="1"/>
          </p:nvPr>
        </p:nvSpPr>
        <p:spPr>
          <a:xfrm>
            <a:off x="360807" y="746469"/>
            <a:ext cx="11484352" cy="2792239"/>
          </a:xfrm>
          <a:solidFill>
            <a:srgbClr val="E3F2E7"/>
          </a:solidFill>
        </p:spPr>
        <p:txBody>
          <a:bodyPr/>
          <a:lstStyle/>
          <a:p>
            <a:pPr indent="1701800" hangingPunct="0">
              <a:tabLst>
                <a:tab pos="5850890" algn="l"/>
              </a:tabLs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核聚变的特点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在消耗相同质量的核燃料时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轻核聚变比重核裂变释放更多的能量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热核反应一旦发生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就不再需要外界给它能量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靠自身产生的热就可以使反应进行下去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普遍性</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热核反应时时刻刻在宇宙中进行着</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太阳就是一个巨大的热核反应堆</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顿有所悟.eps" descr="id:2147489713;FounderCES">
            <a:extLst>
              <a:ext uri="{FF2B5EF4-FFF2-40B4-BE49-F238E27FC236}">
                <a16:creationId xmlns:a16="http://schemas.microsoft.com/office/drawing/2014/main" id="{7815BD2D-4FFF-DE48-0F3F-AF2E1289604F}"/>
              </a:ext>
            </a:extLst>
          </p:cNvPr>
          <p:cNvPicPr>
            <a:picLocks noChangeAspect="1"/>
          </p:cNvPicPr>
          <p:nvPr/>
        </p:nvPicPr>
        <p:blipFill>
          <a:blip r:embed="rId2"/>
          <a:stretch>
            <a:fillRect/>
          </a:stretch>
        </p:blipFill>
        <p:spPr>
          <a:xfrm>
            <a:off x="371739" y="890709"/>
            <a:ext cx="1630478" cy="357766"/>
          </a:xfrm>
          <a:prstGeom prst="rect">
            <a:avLst/>
          </a:prstGeom>
        </p:spPr>
      </p:pic>
    </p:spTree>
    <p:extLst>
      <p:ext uri="{BB962C8B-B14F-4D97-AF65-F5344CB8AC3E}">
        <p14:creationId xmlns:p14="http://schemas.microsoft.com/office/powerpoint/2010/main" val="41976108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683400" y="762412"/>
            <a:ext cx="6842063" cy="605754"/>
          </a:xfrm>
          <a:prstGeom prst="rect">
            <a:avLst/>
          </a:prstGeom>
        </p:spPr>
      </p:pic>
      <p:pic>
        <p:nvPicPr>
          <p:cNvPr id="4" name="图片 3"/>
          <p:cNvPicPr>
            <a:picLocks noChangeAspect="1"/>
          </p:cNvPicPr>
          <p:nvPr/>
        </p:nvPicPr>
        <p:blipFill>
          <a:blip r:embed="rId3"/>
          <a:stretch>
            <a:fillRect/>
          </a:stretch>
        </p:blipFill>
        <p:spPr>
          <a:xfrm>
            <a:off x="360854" y="1607943"/>
            <a:ext cx="1220846" cy="343085"/>
          </a:xfrm>
          <a:prstGeom prst="rect">
            <a:avLst/>
          </a:prstGeom>
        </p:spPr>
      </p:pic>
      <mc:AlternateContent xmlns:mc="http://schemas.openxmlformats.org/markup-compatibility/2006" xmlns:a14="http://schemas.microsoft.com/office/drawing/2010/main">
        <mc:Choice Requires="a14">
          <p:sp>
            <p:nvSpPr>
              <p:cNvPr id="20" name="内容占位符 1"/>
              <p:cNvSpPr>
                <a:spLocks noGrp="1"/>
              </p:cNvSpPr>
              <p:nvPr>
                <p:ph idx="1"/>
              </p:nvPr>
            </p:nvSpPr>
            <p:spPr>
              <a:xfrm>
                <a:off x="360854" y="2150274"/>
                <a:ext cx="11485848" cy="3616118"/>
              </a:xfrm>
            </p:spPr>
            <p:txBody>
              <a:bodyPr/>
              <a:lstStyle/>
              <a:p>
                <a:pPr hangingPunct="0">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核裂变的发现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）核裂变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重核被中子轰击后分裂成中等质量的新原子核，并放出核能的过程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）铀核裂变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用中子轰击铀核时，铀核发生裂变，其产物是多样的，其中一种典型的反应是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𝟐𝟑𝟓</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b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𝐧</m:t>
                        </m:r>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𝟓𝟔</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𝟏𝟒𝟒</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𝟑𝟔</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𝟖𝟗</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0" name="内容占位符 1"/>
              <p:cNvSpPr>
                <a:spLocks noGrp="1" noRot="1" noChangeAspect="1" noMove="1" noResize="1" noEditPoints="1" noAdjustHandles="1" noChangeArrowheads="1" noChangeShapeType="1" noTextEdit="1"/>
              </p:cNvSpPr>
              <p:nvPr>
                <p:ph idx="1"/>
              </p:nvPr>
            </p:nvSpPr>
            <p:spPr>
              <a:xfrm>
                <a:off x="360854" y="2150274"/>
                <a:ext cx="11485848" cy="3616118"/>
              </a:xfrm>
              <a:blipFill>
                <a:blip r:embed="rId4"/>
                <a:stretch>
                  <a:fillRect l="-796" b="-1349"/>
                </a:stretch>
              </a:blipFill>
            </p:spPr>
            <p:txBody>
              <a:bodyPr/>
              <a:lstStyle/>
              <a:p>
                <a:r>
                  <a:rPr lang="zh-CN" altLang="en-US">
                    <a:noFill/>
                  </a:rPr>
                  <a:t> </a:t>
                </a:r>
              </a:p>
            </p:txBody>
          </p:sp>
        </mc:Fallback>
      </mc:AlternateContent>
      <p:sp>
        <p:nvSpPr>
          <p:cNvPr id="21" name="矩形 20"/>
          <p:cNvSpPr/>
          <p:nvPr/>
        </p:nvSpPr>
        <p:spPr>
          <a:xfrm>
            <a:off x="1581700" y="1456319"/>
            <a:ext cx="10265002"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核裂变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296758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clrChange>
              <a:clrFrom>
                <a:srgbClr val="FFFFFF"/>
              </a:clrFrom>
              <a:clrTo>
                <a:srgbClr val="FFFFFF">
                  <a:alpha val="0"/>
                </a:srgbClr>
              </a:clrTo>
            </a:clrChange>
          </a:blip>
          <a:stretch>
            <a:fillRect/>
          </a:stretch>
        </p:blipFill>
        <p:spPr>
          <a:xfrm>
            <a:off x="3327859" y="787656"/>
            <a:ext cx="5551833" cy="575745"/>
          </a:xfrm>
          <a:prstGeom prst="rect">
            <a:avLst/>
          </a:prstGeom>
        </p:spPr>
      </p:pic>
      <p:pic>
        <p:nvPicPr>
          <p:cNvPr id="3" name="图片 2"/>
          <p:cNvPicPr>
            <a:picLocks noChangeAspect="1"/>
          </p:cNvPicPr>
          <p:nvPr/>
        </p:nvPicPr>
        <p:blipFill>
          <a:blip r:embed="rId3"/>
          <a:stretch>
            <a:fillRect/>
          </a:stretch>
        </p:blipFill>
        <p:spPr>
          <a:xfrm>
            <a:off x="362348" y="1572992"/>
            <a:ext cx="1183377" cy="417000"/>
          </a:xfrm>
          <a:prstGeom prst="rect">
            <a:avLst/>
          </a:prstGeom>
        </p:spPr>
      </p:pic>
      <p:sp>
        <p:nvSpPr>
          <p:cNvPr id="9" name="内容占位符 1"/>
          <p:cNvSpPr>
            <a:spLocks noGrp="1"/>
          </p:cNvSpPr>
          <p:nvPr>
            <p:ph idx="1"/>
          </p:nvPr>
        </p:nvSpPr>
        <p:spPr>
          <a:xfrm>
            <a:off x="360807" y="2190519"/>
            <a:ext cx="11484352" cy="3346237"/>
          </a:xfrm>
        </p:spPr>
        <p:txBody>
          <a:bodyPr/>
          <a:lstStyle/>
          <a:p>
            <a:pPr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衰变与磁场综合题型主要涉及原子核衰变过程中产生的粒子（</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特别是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衰变和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衰变产生的粒子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）在匀强磁场中的运动情况</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设有一个质量为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的原子核，原来处于静止状态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当发生一次</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）衰变后，释放的粒子的质量为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，产生的反冲核的质量为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动量守恒关系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矩形 9"/>
          <p:cNvSpPr/>
          <p:nvPr/>
        </p:nvSpPr>
        <p:spPr>
          <a:xfrm>
            <a:off x="1545724" y="1461800"/>
            <a:ext cx="10299435" cy="576173"/>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衰变与磁场综合问题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870427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a:extLst>
                  <a:ext uri="{FF2B5EF4-FFF2-40B4-BE49-F238E27FC236}">
                    <a16:creationId xmlns:a16="http://schemas.microsoft.com/office/drawing/2014/main" id="{F6786645-EF29-81A3-64F3-99FA6BD32258}"/>
                  </a:ext>
                </a:extLst>
              </p:cNvPr>
              <p:cNvSpPr>
                <a:spLocks noGrp="1"/>
              </p:cNvSpPr>
              <p:nvPr>
                <p:ph idx="1"/>
              </p:nvPr>
            </p:nvSpPr>
            <p:spPr>
              <a:xfrm>
                <a:off x="360854" y="746120"/>
                <a:ext cx="11485848" cy="5421356"/>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在磁场中轨迹的特点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当粒子和反冲核垂直进入磁感应强度为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的匀强磁场（</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设磁场方向垂直纸面向里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）时，将在洛伦兹力的作用下做匀速圆周运动，且运动轨迹如图所示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）轨迹半径的大小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因为粒子与反冲核的动量大小相等，所以轨迹半径与电荷量成反比，即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𝒎𝒗</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𝑩𝒒</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当发生</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衰变时，</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𝛂</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𝐑</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𝐌</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𝒁</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当发生</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衰变时，</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𝛃</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𝒁</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如果测量出轨迹半径之比，可以求出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，就可判定是什么原子核发生了衰变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a:extLst>
                  <a:ext uri="{FF2B5EF4-FFF2-40B4-BE49-F238E27FC236}">
                    <a16:creationId xmlns:a16="http://schemas.microsoft.com/office/drawing/2014/main" id="{F6786645-EF29-81A3-64F3-99FA6BD32258}"/>
                  </a:ext>
                </a:extLst>
              </p:cNvPr>
              <p:cNvSpPr>
                <a:spLocks noGrp="1" noRot="1" noChangeAspect="1" noMove="1" noResize="1" noEditPoints="1" noAdjustHandles="1" noChangeArrowheads="1" noChangeShapeType="1" noTextEdit="1"/>
              </p:cNvSpPr>
              <p:nvPr>
                <p:ph idx="1"/>
              </p:nvPr>
            </p:nvSpPr>
            <p:spPr>
              <a:xfrm>
                <a:off x="360854" y="746120"/>
                <a:ext cx="11485848" cy="5421356"/>
              </a:xfrm>
              <a:blipFill>
                <a:blip r:embed="rId2"/>
                <a:stretch>
                  <a:fillRect l="-796" r="-849" b="-1685"/>
                </a:stretch>
              </a:blipFill>
            </p:spPr>
            <p:txBody>
              <a:bodyPr/>
              <a:lstStyle/>
              <a:p>
                <a:r>
                  <a:rPr lang="zh-CN" altLang="en-US">
                    <a:noFill/>
                  </a:rPr>
                  <a:t> </a:t>
                </a:r>
              </a:p>
            </p:txBody>
          </p:sp>
        </mc:Fallback>
      </mc:AlternateContent>
      <p:pic>
        <p:nvPicPr>
          <p:cNvPr id="3" name="sd385.jpg" descr="id:2147493287;FounderCES">
            <a:extLst>
              <a:ext uri="{FF2B5EF4-FFF2-40B4-BE49-F238E27FC236}">
                <a16:creationId xmlns:a16="http://schemas.microsoft.com/office/drawing/2014/main" id="{DA3B965E-0BA4-DD2F-AF49-348A9B8A84DA}"/>
              </a:ext>
            </a:extLst>
          </p:cNvPr>
          <p:cNvPicPr>
            <a:picLocks noChangeAspect="1"/>
          </p:cNvPicPr>
          <p:nvPr/>
        </p:nvPicPr>
        <p:blipFill>
          <a:blip r:embed="rId3"/>
          <a:stretch>
            <a:fillRect/>
          </a:stretch>
        </p:blipFill>
        <p:spPr>
          <a:xfrm>
            <a:off x="5879182" y="3933056"/>
            <a:ext cx="3596411" cy="1363423"/>
          </a:xfrm>
          <a:prstGeom prst="rect">
            <a:avLst/>
          </a:prstGeom>
        </p:spPr>
      </p:pic>
    </p:spTree>
    <p:extLst>
      <p:ext uri="{BB962C8B-B14F-4D97-AF65-F5344CB8AC3E}">
        <p14:creationId xmlns:p14="http://schemas.microsoft.com/office/powerpoint/2010/main" val="38248418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a:extLst>
                  <a:ext uri="{FF2B5EF4-FFF2-40B4-BE49-F238E27FC236}">
                    <a16:creationId xmlns:a16="http://schemas.microsoft.com/office/drawing/2014/main" id="{2CD1B430-72DA-C836-1AD4-2B77096DA0D4}"/>
                  </a:ext>
                </a:extLst>
              </p:cNvPr>
              <p:cNvSpPr>
                <a:spLocks noGrp="1"/>
              </p:cNvSpPr>
              <p:nvPr>
                <p:ph idx="1"/>
              </p:nvPr>
            </p:nvSpPr>
            <p:spPr>
              <a:xfrm>
                <a:off x="360854" y="746120"/>
                <a:ext cx="11485848" cy="3106748"/>
              </a:xfrm>
            </p:spPr>
            <p:txBody>
              <a:bodyPr/>
              <a:lstStyle/>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）运动周期的大小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在相同条件下，运动周期与粒子和反冲核的比荷成反比，即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𝑩𝒒</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）轨迹特点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粒子的轨迹半径大，反冲核的轨迹半径小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粒子与反冲核带同种电荷，两轨迹外切；</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粒子与反冲核带异种电荷，两轨迹内切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a:extLst>
                  <a:ext uri="{FF2B5EF4-FFF2-40B4-BE49-F238E27FC236}">
                    <a16:creationId xmlns:a16="http://schemas.microsoft.com/office/drawing/2014/main" id="{2CD1B430-72DA-C836-1AD4-2B77096DA0D4}"/>
                  </a:ext>
                </a:extLst>
              </p:cNvPr>
              <p:cNvSpPr>
                <a:spLocks noGrp="1" noRot="1" noChangeAspect="1" noMove="1" noResize="1" noEditPoints="1" noAdjustHandles="1" noChangeArrowheads="1" noChangeShapeType="1" noTextEdit="1"/>
              </p:cNvSpPr>
              <p:nvPr>
                <p:ph idx="1"/>
              </p:nvPr>
            </p:nvSpPr>
            <p:spPr>
              <a:xfrm>
                <a:off x="360854" y="746120"/>
                <a:ext cx="11485848" cy="3106748"/>
              </a:xfrm>
              <a:blipFill>
                <a:blip r:embed="rId2"/>
                <a:stretch>
                  <a:fillRect l="-796" r="-849" b="-3725"/>
                </a:stretch>
              </a:blipFill>
            </p:spPr>
            <p:txBody>
              <a:bodyPr/>
              <a:lstStyle/>
              <a:p>
                <a:r>
                  <a:rPr lang="zh-CN" altLang="en-US">
                    <a:noFill/>
                  </a:rPr>
                  <a:t> </a:t>
                </a:r>
              </a:p>
            </p:txBody>
          </p:sp>
        </mc:Fallback>
      </mc:AlternateContent>
      <p:pic>
        <p:nvPicPr>
          <p:cNvPr id="3" name="sd385.jpg" descr="id:2147493287;FounderCES">
            <a:extLst>
              <a:ext uri="{FF2B5EF4-FFF2-40B4-BE49-F238E27FC236}">
                <a16:creationId xmlns:a16="http://schemas.microsoft.com/office/drawing/2014/main" id="{E1EC63FB-84C2-2B97-45A3-451A500C52A0}"/>
              </a:ext>
            </a:extLst>
          </p:cNvPr>
          <p:cNvPicPr>
            <a:picLocks noChangeAspect="1"/>
          </p:cNvPicPr>
          <p:nvPr/>
        </p:nvPicPr>
        <p:blipFill>
          <a:blip r:embed="rId3"/>
          <a:stretch>
            <a:fillRect/>
          </a:stretch>
        </p:blipFill>
        <p:spPr>
          <a:xfrm>
            <a:off x="4305572" y="3933056"/>
            <a:ext cx="3596411" cy="1363423"/>
          </a:xfrm>
          <a:prstGeom prst="rect">
            <a:avLst/>
          </a:prstGeom>
        </p:spPr>
      </p:pic>
    </p:spTree>
    <p:extLst>
      <p:ext uri="{BB962C8B-B14F-4D97-AF65-F5344CB8AC3E}">
        <p14:creationId xmlns:p14="http://schemas.microsoft.com/office/powerpoint/2010/main" val="146912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360854" y="746120"/>
                <a:ext cx="11485848" cy="5238101"/>
              </a:xfrm>
            </p:spPr>
            <p:txBody>
              <a:bodyPr/>
              <a:lstStyle/>
              <a:p>
                <a:pPr indent="1077913" hangingPunct="0">
                  <a:lnSpc>
                    <a:spcPct val="130000"/>
                  </a:lnSpc>
                  <a:tabLst>
                    <a:tab pos="5850890" algn="l"/>
                  </a:tabLst>
                </a:pP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sz="23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湖北武汉江岸区期末</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）在磁感应强度为</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的匀强磁场中，一个静止的放射性原子核</a:t>
                </a:r>
                <a14:m>
                  <m:oMath xmlns:m="http://schemas.openxmlformats.org/officeDocument/2006/math">
                    <m:sSubSup>
                      <m:sSub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zh-CN"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𝒁</m:t>
                        </m:r>
                      </m:sub>
                      <m:sup>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p>
                    </m:sSubSup>
                  </m:oMath>
                </a14:m>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衰变放射出一个</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放射出的</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a:t>
                </a:r>
                <a14:m>
                  <m:oMath xmlns:m="http://schemas.openxmlformats.org/officeDocument/2006/math">
                    <m:sSubSup>
                      <m:sSub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zh-CN"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p>
                    </m:sSubSup>
                  </m:oMath>
                </a14:m>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）及生成的新核</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在与磁场垂直的平面内做圆周运动</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粒子的运动轨道半径为</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，质量为</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，电荷量为</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下面说法正确的是（　　）</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en-US" altLang="zh-CN" sz="23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衰变后产生的</a:t>
                </a:r>
                <a:r>
                  <a:rPr lang="en-US" altLang="zh-CN" sz="23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sz="2300"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粒子与新核</a:t>
                </a:r>
                <a:r>
                  <a:rPr lang="en-US" altLang="zh-CN" sz="23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sz="2300"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在磁场中运动的轨迹</a:t>
                </a:r>
                <a:r>
                  <a:rPr lang="zh-CN" altLang="zh-CN" sz="23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箭头表示运动方向</a:t>
                </a:r>
                <a:r>
                  <a:rPr lang="zh-CN" altLang="zh-CN" sz="23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正确的是图丙</a:t>
                </a:r>
                <a:endParaRPr lang="zh-CN" altLang="zh-CN" sz="23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衰变后经过时间</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r>
                          <a:rPr lang="zh-CN"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m:rPr>
                            <m:nor/>
                          </m:rPr>
                          <a:rPr lang="zh-CN"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m:rPr>
                            <m:nor/>
                          </m:rPr>
                          <a:rPr lang="zh-CN"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𝒁</m:t>
                        </m:r>
                        <m:r>
                          <a:rPr lang="zh-CN"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zh-CN"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𝑩𝒒</m:t>
                        </m:r>
                      </m:den>
                    </m:f>
                  </m:oMath>
                </a14:m>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后新核</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可能与</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粒子再次相遇</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粒子的圆周运动可以等效成一个环形电流</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环形电流大小为</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e>
                          <m:sup>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tabLst>
                    <a:tab pos="5850890" algn="l"/>
                  </a:tabLst>
                </a:pP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若衰变过程中释放的核能都转化为</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粒子和新核的动能</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则衰变过程中的质量亏损为</a:t>
                </a:r>
                <a:r>
                  <a:rPr lang="en-US" altLang="zh-CN" sz="2300"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3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r>
                          <m:rPr>
                            <m:nor/>
                          </m:rPr>
                          <a:rPr lang="zh-CN"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𝑩𝒒𝑹</m:t>
                        </m:r>
                        <m:sSup>
                          <m:s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zh-CN"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r>
                          <a:rPr lang="zh-CN"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m:rPr>
                            <m:nor/>
                          </m:rPr>
                          <a:rPr lang="zh-CN"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sSup>
                          <m:s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e>
                          <m:sup>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360854" y="746120"/>
                <a:ext cx="11485848" cy="5238101"/>
              </a:xfrm>
              <a:blipFill>
                <a:blip r:embed="rId2"/>
                <a:stretch>
                  <a:fillRect l="-743" t="-116" r="-796"/>
                </a:stretch>
              </a:blipFill>
            </p:spPr>
            <p:txBody>
              <a:bodyPr/>
              <a:lstStyle/>
              <a:p>
                <a:r>
                  <a:rPr lang="zh-CN" altLang="en-US">
                    <a:noFill/>
                  </a:rPr>
                  <a:t> </a:t>
                </a:r>
              </a:p>
            </p:txBody>
          </p:sp>
        </mc:Fallback>
      </mc:AlternateContent>
      <p:pic>
        <p:nvPicPr>
          <p:cNvPr id="4" name="图片 3"/>
          <p:cNvPicPr>
            <a:picLocks noChangeAspect="1"/>
          </p:cNvPicPr>
          <p:nvPr/>
        </p:nvPicPr>
        <p:blipFill>
          <a:blip r:embed="rId3"/>
          <a:stretch>
            <a:fillRect/>
          </a:stretch>
        </p:blipFill>
        <p:spPr>
          <a:xfrm>
            <a:off x="360855" y="838127"/>
            <a:ext cx="1086599" cy="372403"/>
          </a:xfrm>
          <a:prstGeom prst="rect">
            <a:avLst/>
          </a:prstGeom>
        </p:spPr>
      </p:pic>
      <p:pic>
        <p:nvPicPr>
          <p:cNvPr id="2" name="ca381.jpg" descr="id:2147493301;FounderCES">
            <a:extLst>
              <a:ext uri="{FF2B5EF4-FFF2-40B4-BE49-F238E27FC236}">
                <a16:creationId xmlns:a16="http://schemas.microsoft.com/office/drawing/2014/main" id="{5C1D5C40-C2FF-D643-DFA1-5E50FB332921}"/>
              </a:ext>
            </a:extLst>
          </p:cNvPr>
          <p:cNvPicPr>
            <a:picLocks noChangeAspect="1"/>
          </p:cNvPicPr>
          <p:nvPr/>
        </p:nvPicPr>
        <p:blipFill>
          <a:blip r:embed="rId4"/>
          <a:stretch>
            <a:fillRect/>
          </a:stretch>
        </p:blipFill>
        <p:spPr>
          <a:xfrm>
            <a:off x="4006974" y="5229200"/>
            <a:ext cx="4968552" cy="1182886"/>
          </a:xfrm>
          <a:prstGeom prst="rect">
            <a:avLst/>
          </a:prstGeom>
        </p:spPr>
      </p:pic>
    </p:spTree>
    <p:extLst>
      <p:ext uri="{BB962C8B-B14F-4D97-AF65-F5344CB8AC3E}">
        <p14:creationId xmlns:p14="http://schemas.microsoft.com/office/powerpoint/2010/main" val="31077396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1601" y="746470"/>
                <a:ext cx="11484352" cy="4286366"/>
              </a:xfrm>
            </p:spPr>
            <p:txBody>
              <a:bodyPr/>
              <a:lstStyle/>
              <a:p>
                <a:pPr indent="715963">
                  <a:lnSpc>
                    <a:spcPct val="120000"/>
                  </a:lnSpc>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衰变后产生的</a:t>
                </a:r>
                <a:r>
                  <a:rPr lang="en-US" altLang="zh-CN" b="1" dirty="0">
                    <a:solidFill>
                      <a:srgbClr val="000000"/>
                    </a:solidFill>
                    <a:latin typeface="Times New Roman" panose="02020603050405020304" pitchFamily="18" charset="0"/>
                    <a:ea typeface="宋体" panose="02010600030101010101" pitchFamily="2" charset="-122"/>
                  </a:rPr>
                  <a:t>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粒子与新核</a:t>
                </a:r>
                <a:r>
                  <a:rPr lang="en-US" altLang="zh-CN" b="1" dirty="0">
                    <a:solidFill>
                      <a:srgbClr val="000000"/>
                    </a:solidFill>
                    <a:latin typeface="Times New Roman" panose="02020603050405020304" pitchFamily="18" charset="0"/>
                    <a:ea typeface="宋体" panose="02010600030101010101" pitchFamily="2" charset="-122"/>
                  </a:rPr>
                  <a:t>Y</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都带正电荷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且在轨迹相切处的速度反向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所以在磁场中运动的轨迹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箭头表示运动方向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正确的是图丁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根据核反应方程</a:t>
                </a:r>
                <a14:m>
                  <m:oMath xmlns:m="http://schemas.openxmlformats.org/officeDocument/2006/math">
                    <m:sSubSup>
                      <m:sSubSupPr>
                        <m:ctrlPr>
                          <a:rPr lang="zh-CN" altLang="zh-CN" b="1" i="1">
                            <a:latin typeface="Cambria Math" panose="02040503050406030204" pitchFamily="18" charset="0"/>
                            <a:ea typeface="Cambria Math" panose="02040503050406030204" pitchFamily="18" charset="0"/>
                          </a:rPr>
                        </m:ctrlPr>
                      </m:sSubSupPr>
                      <m:e>
                        <m:sSubSup>
                          <m:sSubSupPr>
                            <m:ctrlPr>
                              <a:rPr lang="zh-CN" altLang="zh-CN" b="1" i="1">
                                <a:latin typeface="Cambria Math" panose="02040503050406030204" pitchFamily="18" charset="0"/>
                                <a:ea typeface="Cambria Math" panose="020405030504060302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𝐙</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m:t>
                            </m:r>
                          </m:sup>
                        </m:sSub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𝐗</m:t>
                        </m:r>
                        <m:m>
                          <m:mPr>
                            <m:mcs>
                              <m:mc>
                                <m:mcPr>
                                  <m:count m:val="1"/>
                                  <m:mcJc m:val="center"/>
                                </m:mcPr>
                              </m:mc>
                            </m:mcs>
                            <m:ctrlPr>
                              <a:rPr lang="zh-CN" altLang="zh-CN" b="1" i="1">
                                <a:latin typeface="Cambria Math" panose="02040503050406030204" pitchFamily="18" charset="0"/>
                                <a:ea typeface="Cambria Math" panose="020405030504060302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latin typeface="Cambria Math" panose="02040503050406030204" pitchFamily="18" charset="0"/>
                                      <a:ea typeface="Cambria Math" panose="020405030504060302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𝐙</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p>
                    </m:sSubSup>
                  </m:oMath>
                </a14:m>
                <a:r>
                  <a:rPr lang="en-US" altLang="zh-CN" b="1" dirty="0">
                    <a:solidFill>
                      <a:srgbClr val="000000"/>
                    </a:solidFill>
                    <a:latin typeface="Times New Roman" panose="02020603050405020304" pitchFamily="18" charset="0"/>
                    <a:ea typeface="宋体" panose="02010600030101010101" pitchFamily="2" charset="-122"/>
                  </a:rPr>
                  <a:t>Y</a:t>
                </a:r>
                <a14:m>
                  <m:oMath xmlns:m="http://schemas.openxmlformats.org/officeDocument/2006/math">
                    <m:sSubSup>
                      <m:sSubSupPr>
                        <m:ctrlPr>
                          <a:rPr lang="zh-CN" altLang="zh-CN" b="1" i="1">
                            <a:latin typeface="Cambria Math" panose="02040503050406030204" pitchFamily="18" charset="0"/>
                            <a:ea typeface="Cambria Math" panose="02040503050406030204" pitchFamily="18" charset="0"/>
                          </a:rPr>
                        </m:ctrlPr>
                      </m:sSubSupP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p>
                    </m:sSubSup>
                  </m:oMath>
                </a14:m>
                <a:r>
                  <a:rPr lang="en-US" altLang="zh-CN" b="1" dirty="0">
                    <a:solidFill>
                      <a:srgbClr val="000000"/>
                    </a:solidFill>
                    <a:latin typeface="Times New Roman" panose="02020603050405020304" pitchFamily="18" charset="0"/>
                    <a:ea typeface="宋体" panose="02010600030101010101" pitchFamily="2" charset="-122"/>
                  </a:rPr>
                  <a:t>He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可知新核</a:t>
                </a:r>
                <a:r>
                  <a:rPr lang="en-US" altLang="zh-CN" b="1" dirty="0">
                    <a:solidFill>
                      <a:srgbClr val="000000"/>
                    </a:solidFill>
                    <a:latin typeface="Times New Roman" panose="02020603050405020304" pitchFamily="18" charset="0"/>
                    <a:ea typeface="宋体" panose="02010600030101010101" pitchFamily="2" charset="-122"/>
                  </a:rPr>
                  <a:t>Y</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的质量为</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i="1" dirty="0">
                    <a:solidFill>
                      <a:srgbClr val="000000"/>
                    </a:solidFill>
                    <a:latin typeface="Times New Roman" panose="02020603050405020304" pitchFamily="18" charset="0"/>
                    <a:ea typeface="宋体" panose="02010600030101010101" pitchFamily="2" charset="-122"/>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电荷量为</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𝒁</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两核做圆周运动的周期分别为</a:t>
                </a:r>
                <a:r>
                  <a:rPr lang="en-US" altLang="zh-CN" b="1" i="1" dirty="0">
                    <a:solidFill>
                      <a:srgbClr val="000000"/>
                    </a:solidFill>
                    <a:latin typeface="Times New Roman" panose="02020603050405020304" pitchFamily="18" charset="0"/>
                    <a:ea typeface="宋体" panose="02010600030101010101" pitchFamily="2" charset="-122"/>
                  </a:rPr>
                  <a:t>T</a:t>
                </a:r>
                <a:r>
                  <a:rPr lang="en-US" altLang="zh-CN" b="1" baseline="-25000" dirty="0">
                    <a:solidFill>
                      <a:srgbClr val="000000"/>
                    </a:solidFill>
                    <a:latin typeface="Times New Roman" panose="02020603050405020304" pitchFamily="18" charset="0"/>
                    <a:ea typeface="宋体" panose="02010600030101010101" pitchFamily="2" charset="-122"/>
                  </a:rPr>
                  <a:t>α</a:t>
                </a:r>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𝑩𝒒</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T</a:t>
                </a:r>
                <a:r>
                  <a:rPr lang="en-US" altLang="zh-CN" b="1" baseline="-25000" dirty="0">
                    <a:solidFill>
                      <a:srgbClr val="000000"/>
                    </a:solidFill>
                    <a:latin typeface="Times New Roman" panose="02020603050405020304" pitchFamily="18" charset="0"/>
                    <a:ea typeface="宋体" panose="02010600030101010101" pitchFamily="2" charset="-122"/>
                  </a:rPr>
                  <a:t>Y</a:t>
                </a:r>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𝐙</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den>
                    </m:f>
                  </m:oMath>
                </a14:m>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𝒁</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𝑩𝒒</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𝒁</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的整数倍时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两核经过</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𝒁</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𝑩𝒒</m:t>
                        </m:r>
                      </m:den>
                    </m:f>
                  </m:oMath>
                </a14:m>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时间可能再次相遇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粒子的圆周运动可以等效成一个环形电流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环形电流大小为</a:t>
                </a:r>
                <a:r>
                  <a:rPr lang="en-US" altLang="zh-CN" b="1" i="1" dirty="0">
                    <a:solidFill>
                      <a:srgbClr val="000000"/>
                    </a:solidFill>
                    <a:latin typeface="Times New Roman" panose="02020603050405020304" pitchFamily="18" charset="0"/>
                    <a:ea typeface="宋体" panose="02010600030101010101" pitchFamily="2" charset="-122"/>
                  </a:rPr>
                  <a:t>I</a:t>
                </a:r>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num>
                      <m:den>
                        <m:sSub>
                          <m:sSubPr>
                            <m:ctrlPr>
                              <a:rPr lang="zh-CN" altLang="zh-CN" b="1" i="1">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𝛂</m:t>
                            </m:r>
                          </m:sub>
                        </m:sSub>
                      </m:den>
                    </m:f>
                  </m:oMath>
                </a14:m>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num>
                      <m:den>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𝑩𝒒</m:t>
                            </m:r>
                          </m:den>
                        </m:f>
                      </m:den>
                    </m:f>
                  </m:oMath>
                </a14:m>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sSup>
                          <m:sSupPr>
                            <m:ctrlPr>
                              <a:rPr lang="zh-CN" altLang="zh-CN" b="1" i="1">
                                <a:latin typeface="Cambria Math" panose="02040503050406030204" pitchFamily="18" charset="0"/>
                                <a:ea typeface="Cambria Math" panose="020405030504060302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𝐪</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1601" y="746470"/>
                <a:ext cx="11484352" cy="4286366"/>
              </a:xfrm>
              <a:blipFill>
                <a:blip r:embed="rId2"/>
                <a:stretch>
                  <a:fillRect l="-796" t="-852" r="-849"/>
                </a:stretch>
              </a:blipFill>
            </p:spPr>
            <p:txBody>
              <a:bodyPr/>
              <a:lstStyle/>
              <a:p>
                <a:r>
                  <a:rPr lang="zh-CN" altLang="en-US">
                    <a:noFill/>
                  </a:rPr>
                  <a:t> </a:t>
                </a:r>
              </a:p>
            </p:txBody>
          </p:sp>
        </mc:Fallback>
      </mc:AlternateContent>
      <p:pic>
        <p:nvPicPr>
          <p:cNvPr id="4" name="图片 3">
            <a:extLst>
              <a:ext uri="{FF2B5EF4-FFF2-40B4-BE49-F238E27FC236}">
                <a16:creationId xmlns:a16="http://schemas.microsoft.com/office/drawing/2014/main" id="{130B7067-324B-FAA9-9F2E-D2F845C3AE0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1601" y="918100"/>
            <a:ext cx="722448" cy="296719"/>
          </a:xfrm>
          <a:prstGeom prst="rect">
            <a:avLst/>
          </a:prstGeom>
        </p:spPr>
      </p:pic>
      <p:pic>
        <p:nvPicPr>
          <p:cNvPr id="3" name="ca381.jpg" descr="id:2147493301;FounderCES">
            <a:extLst>
              <a:ext uri="{FF2B5EF4-FFF2-40B4-BE49-F238E27FC236}">
                <a16:creationId xmlns:a16="http://schemas.microsoft.com/office/drawing/2014/main" id="{092C56C4-34A4-62C8-C281-4D7F12B7EC5C}"/>
              </a:ext>
            </a:extLst>
          </p:cNvPr>
          <p:cNvPicPr>
            <a:picLocks noChangeAspect="1"/>
          </p:cNvPicPr>
          <p:nvPr/>
        </p:nvPicPr>
        <p:blipFill>
          <a:blip r:embed="rId4"/>
          <a:stretch>
            <a:fillRect/>
          </a:stretch>
        </p:blipFill>
        <p:spPr>
          <a:xfrm>
            <a:off x="3619501" y="5157192"/>
            <a:ext cx="4968552" cy="1182886"/>
          </a:xfrm>
          <a:prstGeom prst="rect">
            <a:avLst/>
          </a:prstGeom>
        </p:spPr>
      </p:pic>
    </p:spTree>
    <p:extLst>
      <p:ext uri="{BB962C8B-B14F-4D97-AF65-F5344CB8AC3E}">
        <p14:creationId xmlns:p14="http://schemas.microsoft.com/office/powerpoint/2010/main" val="35875541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a:extLst>
                  <a:ext uri="{FF2B5EF4-FFF2-40B4-BE49-F238E27FC236}">
                    <a16:creationId xmlns:a16="http://schemas.microsoft.com/office/drawing/2014/main" id="{F729E089-C567-8201-2A46-705DC88EF3C7}"/>
                  </a:ext>
                </a:extLst>
              </p:cNvPr>
              <p:cNvSpPr>
                <a:spLocks noGrp="1"/>
              </p:cNvSpPr>
              <p:nvPr>
                <p:ph idx="1"/>
              </p:nvPr>
            </p:nvSpPr>
            <p:spPr>
              <a:xfrm>
                <a:off x="360854" y="746120"/>
                <a:ext cx="11485848" cy="2764796"/>
              </a:xfrm>
            </p:spPr>
            <p:txBody>
              <a:bodyPr/>
              <a:lstStyle/>
              <a:p>
                <a:pPr hangingPunct="0">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根据能量守恒定律可知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mv</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mv'</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根据动量守恒可知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结合圆周运动知识整理得</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𝑩𝒒𝑹</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𝑩𝒒𝑹</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𝑩𝒒𝑹</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由质能方程</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mc</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𝑩𝒒𝑹</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a:extLst>
                  <a:ext uri="{FF2B5EF4-FFF2-40B4-BE49-F238E27FC236}">
                    <a16:creationId xmlns:a16="http://schemas.microsoft.com/office/drawing/2014/main" id="{F729E089-C567-8201-2A46-705DC88EF3C7}"/>
                  </a:ext>
                </a:extLst>
              </p:cNvPr>
              <p:cNvSpPr>
                <a:spLocks noGrp="1" noRot="1" noChangeAspect="1" noMove="1" noResize="1" noEditPoints="1" noAdjustHandles="1" noChangeArrowheads="1" noChangeShapeType="1" noTextEdit="1"/>
              </p:cNvSpPr>
              <p:nvPr>
                <p:ph idx="1"/>
              </p:nvPr>
            </p:nvSpPr>
            <p:spPr>
              <a:xfrm>
                <a:off x="360854" y="746120"/>
                <a:ext cx="11485848" cy="2764796"/>
              </a:xfrm>
              <a:blipFill>
                <a:blip r:embed="rId2"/>
                <a:stretch>
                  <a:fillRect l="-796" r="-849"/>
                </a:stretch>
              </a:blipFill>
            </p:spPr>
            <p:txBody>
              <a:bodyPr/>
              <a:lstStyle/>
              <a:p>
                <a:r>
                  <a:rPr lang="zh-CN" altLang="en-US">
                    <a:noFill/>
                  </a:rPr>
                  <a:t> </a:t>
                </a:r>
              </a:p>
            </p:txBody>
          </p:sp>
        </mc:Fallback>
      </mc:AlternateContent>
      <p:sp>
        <p:nvSpPr>
          <p:cNvPr id="3" name="文本框 2">
            <a:extLst>
              <a:ext uri="{FF2B5EF4-FFF2-40B4-BE49-F238E27FC236}">
                <a16:creationId xmlns:a16="http://schemas.microsoft.com/office/drawing/2014/main" id="{768247A9-1200-FAC5-A515-43AC57D386B6}"/>
              </a:ext>
            </a:extLst>
          </p:cNvPr>
          <p:cNvSpPr txBox="1"/>
          <p:nvPr/>
        </p:nvSpPr>
        <p:spPr>
          <a:xfrm>
            <a:off x="360854" y="3500824"/>
            <a:ext cx="5014272" cy="576248"/>
          </a:xfrm>
          <a:prstGeom prst="rect">
            <a:avLst/>
          </a:prstGeom>
          <a:noFill/>
        </p:spPr>
        <p:txBody>
          <a:bodyPr wrap="square">
            <a:spAutoFit/>
          </a:bodyPr>
          <a:lstStyle/>
          <a:p>
            <a:pPr algn="just">
              <a:lnSpc>
                <a:spcPct val="150000"/>
              </a:lnSpc>
              <a:tabLst>
                <a:tab pos="5850890" algn="l"/>
              </a:tabLst>
            </a:pPr>
            <a:r>
              <a:rPr lang="en-US"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a:solidFill>
                  <a:srgbClr val="000000"/>
                </a:solidFill>
              </a:rPr>
              <a:t>B</a:t>
            </a:r>
            <a:r>
              <a:rPr lang="zh-CN" altLang="zh-CN" sz="2400" dirty="0">
                <a:solidFill>
                  <a:srgbClr val="000000"/>
                </a:solidFill>
                <a:ea typeface="楷体" panose="02010609060101010101" pitchFamily="49" charset="-122"/>
                <a:cs typeface="Times New Roman" panose="02020603050405020304" pitchFamily="18" charset="0"/>
              </a:rPr>
              <a:t>、</a:t>
            </a:r>
            <a:r>
              <a:rPr lang="en-US" altLang="zh-CN" sz="2400" dirty="0">
                <a:solidFill>
                  <a:srgbClr val="000000"/>
                </a:solidFill>
              </a:rPr>
              <a:t>C</a:t>
            </a:r>
            <a:r>
              <a:rPr lang="zh-CN" altLang="zh-CN" sz="2400" dirty="0">
                <a:solidFill>
                  <a:srgbClr val="000000"/>
                </a:solidFill>
                <a:ea typeface="楷体" panose="02010609060101010101" pitchFamily="49" charset="-122"/>
                <a:cs typeface="Times New Roman" panose="02020603050405020304" pitchFamily="18" charset="0"/>
              </a:rPr>
              <a:t>、</a:t>
            </a:r>
            <a:r>
              <a:rPr lang="en-US" altLang="zh-CN" sz="2400" dirty="0">
                <a:solidFill>
                  <a:srgbClr val="000000"/>
                </a:solidFill>
              </a:rPr>
              <a:t>D</a:t>
            </a:r>
            <a:endParaRPr lang="zh-CN" altLang="zh-CN" sz="1050" dirty="0">
              <a:solidFill>
                <a:srgbClr val="000000"/>
              </a:solidFill>
              <a:cs typeface="Times New Roman" panose="02020603050405020304" pitchFamily="18" charset="0"/>
            </a:endParaRPr>
          </a:p>
        </p:txBody>
      </p:sp>
      <p:pic>
        <p:nvPicPr>
          <p:cNvPr id="4" name="图片 3">
            <a:extLst>
              <a:ext uri="{FF2B5EF4-FFF2-40B4-BE49-F238E27FC236}">
                <a16:creationId xmlns:a16="http://schemas.microsoft.com/office/drawing/2014/main" id="{2BB5227D-C1A1-7BF5-C3DD-208405437A5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0807" y="3679218"/>
            <a:ext cx="748347" cy="309661"/>
          </a:xfrm>
          <a:prstGeom prst="rect">
            <a:avLst/>
          </a:prstGeom>
        </p:spPr>
      </p:pic>
      <p:pic>
        <p:nvPicPr>
          <p:cNvPr id="5" name="ca381.jpg" descr="id:2147493301;FounderCES">
            <a:extLst>
              <a:ext uri="{FF2B5EF4-FFF2-40B4-BE49-F238E27FC236}">
                <a16:creationId xmlns:a16="http://schemas.microsoft.com/office/drawing/2014/main" id="{ACDCCA30-BE75-C7D6-22F6-FADD9DC5F755}"/>
              </a:ext>
            </a:extLst>
          </p:cNvPr>
          <p:cNvPicPr>
            <a:picLocks noChangeAspect="1"/>
          </p:cNvPicPr>
          <p:nvPr/>
        </p:nvPicPr>
        <p:blipFill>
          <a:blip r:embed="rId4"/>
          <a:stretch>
            <a:fillRect/>
          </a:stretch>
        </p:blipFill>
        <p:spPr>
          <a:xfrm>
            <a:off x="3718942" y="4096332"/>
            <a:ext cx="4968552" cy="1182886"/>
          </a:xfrm>
          <a:prstGeom prst="rect">
            <a:avLst/>
          </a:prstGeom>
        </p:spPr>
      </p:pic>
    </p:spTree>
    <p:extLst>
      <p:ext uri="{BB962C8B-B14F-4D97-AF65-F5344CB8AC3E}">
        <p14:creationId xmlns:p14="http://schemas.microsoft.com/office/powerpoint/2010/main" val="474048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）链式反应</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当中子引起重核裂变后，裂变释放的中子再引起其他重核裂变，就能使核裂变反应不断地进行下去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这种由重核裂变产生的中子使核裂变反应一代接一代继续下去的过程，叫作核裂变的链式反应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）链式反应的条件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发生裂变物质的体积</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大于临界体积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或裂变物质的质量</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大于临界质量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325902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2B61A549-2157-A6EF-39B2-3A8E6570408D}"/>
              </a:ext>
            </a:extLst>
          </p:cNvPr>
          <p:cNvSpPr>
            <a:spLocks noGrp="1"/>
          </p:cNvSpPr>
          <p:nvPr>
            <p:ph idx="1"/>
          </p:nvPr>
        </p:nvSpPr>
        <p:spPr>
          <a:xfrm>
            <a:off x="360854" y="746120"/>
            <a:ext cx="11485848" cy="3900235"/>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反应堆与核电站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）核能的可控释放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通过可控制的链式反应实现核能释放的装置称为核反应堆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）慢化剂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反应堆中，为了使裂变产生的快中子减速，在铀棒周围要放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慢化剂</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，快中子跟慢化剂中的原子核碰撞后，中子能量减少，变为慢中子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常用的慢化剂有石墨、重水和普通水（</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也叫轻水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505090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FE731536-A4E6-5349-C815-74CA1ADCEA5B}"/>
              </a:ext>
            </a:extLst>
          </p:cNvPr>
          <p:cNvSpPr>
            <a:spLocks noGrp="1"/>
          </p:cNvSpPr>
          <p:nvPr>
            <p:ph idx="1"/>
          </p:nvPr>
        </p:nvSpPr>
        <p:spPr>
          <a:xfrm>
            <a:off x="360854" y="746120"/>
            <a:ext cx="11485848" cy="3900235"/>
          </a:xfrm>
        </p:spPr>
        <p:txBody>
          <a:bodyPr/>
          <a:lstStyle/>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）控制棒</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为了调节中子数目以控制反应速度，还需要在铀棒之间插进一些镉棒</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镉吸收中子的能力很强，当反应过于激烈时，将镉棒插入深一些，让它多吸收一些中子，链式反应的速度就会慢一些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这种镉棒叫作控制棒</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）能量输出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核燃料发生裂变释放的能量使反应区温度升高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水或液态的金属钠等流体在反应堆内外循环流动，把反应堆内的热量传输出去，用于发电，同时也使反应堆冷却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a:extLst>
              <a:ext uri="{FF2B5EF4-FFF2-40B4-BE49-F238E27FC236}">
                <a16:creationId xmlns:a16="http://schemas.microsoft.com/office/drawing/2014/main" id="{445D1B35-714B-EBE7-51DA-00C88DF1BAFB}"/>
              </a:ext>
            </a:extLst>
          </p:cNvPr>
          <p:cNvSpPr txBox="1">
            <a:spLocks/>
          </p:cNvSpPr>
          <p:nvPr/>
        </p:nvSpPr>
        <p:spPr bwMode="auto">
          <a:xfrm>
            <a:off x="360854" y="4940984"/>
            <a:ext cx="11485848" cy="576248"/>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1701800">
              <a:tabLst>
                <a:tab pos="5850890" algn="l"/>
              </a:tabLs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核裂变是可以控制的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如核电站的建立和应用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关键提醒.eps" descr="id:2147489535;FounderCES">
            <a:extLst>
              <a:ext uri="{FF2B5EF4-FFF2-40B4-BE49-F238E27FC236}">
                <a16:creationId xmlns:a16="http://schemas.microsoft.com/office/drawing/2014/main" id="{009086C4-B820-838A-531C-125D28D13C45}"/>
              </a:ext>
            </a:extLst>
          </p:cNvPr>
          <p:cNvPicPr>
            <a:picLocks noChangeAspect="1"/>
          </p:cNvPicPr>
          <p:nvPr/>
        </p:nvPicPr>
        <p:blipFill>
          <a:blip r:embed="rId2"/>
          <a:stretch>
            <a:fillRect/>
          </a:stretch>
        </p:blipFill>
        <p:spPr>
          <a:xfrm>
            <a:off x="360854" y="5101624"/>
            <a:ext cx="1722494" cy="339987"/>
          </a:xfrm>
          <a:prstGeom prst="rect">
            <a:avLst/>
          </a:prstGeom>
        </p:spPr>
      </p:pic>
    </p:spTree>
    <p:extLst>
      <p:ext uri="{BB962C8B-B14F-4D97-AF65-F5344CB8AC3E}">
        <p14:creationId xmlns:p14="http://schemas.microsoft.com/office/powerpoint/2010/main" val="329764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0854" y="895515"/>
            <a:ext cx="1269856" cy="347540"/>
          </a:xfrm>
          <a:prstGeom prst="rect">
            <a:avLst/>
          </a:prstGeom>
        </p:spPr>
      </p:pic>
      <mc:AlternateContent xmlns:mc="http://schemas.openxmlformats.org/markup-compatibility/2006">
        <mc:Choice xmlns:a14="http://schemas.microsoft.com/office/drawing/2010/main" Requires="a14">
          <p:sp>
            <p:nvSpPr>
              <p:cNvPr id="4" name="内容占位符 1"/>
              <p:cNvSpPr>
                <a:spLocks noGrp="1"/>
              </p:cNvSpPr>
              <p:nvPr>
                <p:ph idx="1"/>
              </p:nvPr>
            </p:nvSpPr>
            <p:spPr>
              <a:xfrm>
                <a:off x="360854" y="1458659"/>
                <a:ext cx="11485848" cy="4163576"/>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定义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两个轻核结合成质量较大的核，这样的核反应叫作核聚变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经典反应</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bSu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p>
                    </m:sSubSu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bSu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MeV</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条件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）轻核的距离要达到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以内</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）需要加热到很高的温度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因此，核聚变又叫</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热核反应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1"/>
              <p:cNvSpPr>
                <a:spLocks noGrp="1" noRot="1" noChangeAspect="1" noMove="1" noResize="1" noEditPoints="1" noAdjustHandles="1" noChangeArrowheads="1" noChangeShapeType="1" noTextEdit="1"/>
              </p:cNvSpPr>
              <p:nvPr>
                <p:ph idx="1"/>
              </p:nvPr>
            </p:nvSpPr>
            <p:spPr>
              <a:xfrm>
                <a:off x="360854" y="1458659"/>
                <a:ext cx="11485848" cy="4163576"/>
              </a:xfrm>
              <a:blipFill>
                <a:blip r:embed="rId3"/>
                <a:stretch>
                  <a:fillRect l="-796" b="-2489"/>
                </a:stretch>
              </a:blipFill>
            </p:spPr>
            <p:txBody>
              <a:bodyPr/>
              <a:lstStyle/>
              <a:p>
                <a:r>
                  <a:rPr lang="zh-CN" altLang="en-US">
                    <a:noFill/>
                  </a:rPr>
                  <a:t> </a:t>
                </a:r>
              </a:p>
            </p:txBody>
          </p:sp>
        </mc:Fallback>
      </mc:AlternateContent>
      <p:sp>
        <p:nvSpPr>
          <p:cNvPr id="5" name="矩形 4"/>
          <p:cNvSpPr/>
          <p:nvPr/>
        </p:nvSpPr>
        <p:spPr>
          <a:xfrm>
            <a:off x="1630710" y="746119"/>
            <a:ext cx="10215992"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核聚变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149950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：太阳的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核燃烧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优点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）轻核聚变产能效率高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）地球上核聚变燃料氘储量丰富，而氚可以利用锂来制取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）轻核聚变更为安全、清洁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约束方法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磁约束和惯性约束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944579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3967" y="902198"/>
            <a:ext cx="1269856" cy="334174"/>
          </a:xfrm>
          <a:prstGeom prst="rect">
            <a:avLst/>
          </a:prstGeom>
        </p:spPr>
      </p:pic>
      <p:sp>
        <p:nvSpPr>
          <p:cNvPr id="6" name="内容占位符 1"/>
          <p:cNvSpPr>
            <a:spLocks noGrp="1"/>
          </p:cNvSpPr>
          <p:nvPr>
            <p:ph idx="1"/>
          </p:nvPr>
        </p:nvSpPr>
        <p:spPr>
          <a:xfrm>
            <a:off x="360854" y="1458659"/>
            <a:ext cx="11485848" cy="4454233"/>
          </a:xfrm>
        </p:spPr>
        <p:txBody>
          <a:bodyPr/>
          <a:lstStyle/>
          <a:p>
            <a:pPr hangingPunct="0">
              <a:tabLst>
                <a:tab pos="5850890" algn="l"/>
              </a:tabLst>
            </a:pPr>
            <a:r>
              <a:rPr lang="en-US" altLang="zh-CN" b="1" dirty="0">
                <a:solidFill>
                  <a:srgbClr val="1EB26A"/>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基本</a:t>
            </a:r>
            <a:r>
              <a:rPr lang="en-US" altLang="zh-CN" b="1" dirty="0">
                <a:solidFill>
                  <a:srgbClr val="1EB26A"/>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粒子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基本粒子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基本</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）直到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世纪末，人们都认为原子是组成物质的不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可再分的最小微粒</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后来发现了电子、质子和中子，并且知道了原子核和电子组成了原子，质子和中子组成了原子核</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许多人认为光子、电子、质子和中子是组成物质的不可再分的最基本的粒子，并把它们叫作</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基本粒子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）随着科学的进一步发展，科学家们发现了很多新粒子并不是由以上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基本粒子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组成的，并发现质子、中子等本身也有复杂的结构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1630710" y="746119"/>
            <a:ext cx="10215992" cy="646331"/>
          </a:xfrm>
          <a:prstGeom prst="rect">
            <a:avLst/>
          </a:prstGeom>
        </p:spPr>
        <p:txBody>
          <a:bodyPr wrap="square">
            <a:spAutoFit/>
          </a:bodyPr>
          <a:lstStyle/>
          <a:p>
            <a:pPr algn="just">
              <a:lnSpc>
                <a:spcPct val="150000"/>
              </a:lnSpc>
              <a:spcAft>
                <a:spcPts val="0"/>
              </a:spcAft>
              <a:tabLst>
                <a:tab pos="5850890" algn="l"/>
              </a:tabLst>
            </a:pPr>
            <a:r>
              <a:rPr lang="zh-CN" altLang="zh-CN" sz="2400" dirty="0">
                <a:solidFill>
                  <a:srgbClr val="1EB26A"/>
                </a:solidFill>
                <a:ea typeface="黑体" panose="02010609060101010101" pitchFamily="49" charset="-122"/>
                <a:cs typeface="Times New Roman" panose="02020603050405020304" pitchFamily="18" charset="0"/>
              </a:rPr>
              <a:t>物体是由大量分子组成的</a:t>
            </a:r>
            <a:endParaRPr lang="zh-CN" altLang="zh-CN" sz="105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6362004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发现新粒子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1932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年发现了正电子，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1937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年发现了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年发现了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介子和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介子，后来还发现了超子等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粒子的分类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a:extLst>
              <a:ext uri="{FF2B5EF4-FFF2-40B4-BE49-F238E27FC236}">
                <a16:creationId xmlns:a16="http://schemas.microsoft.com/office/drawing/2014/main" id="{AAAF29F4-23CA-82B9-BFE4-1A05A700F8ED}"/>
              </a:ext>
            </a:extLst>
          </p:cNvPr>
          <p:cNvGraphicFramePr>
            <a:graphicFrameLocks noGrp="1"/>
          </p:cNvGraphicFramePr>
          <p:nvPr>
            <p:extLst>
              <p:ext uri="{D42A27DB-BD31-4B8C-83A1-F6EECF244321}">
                <p14:modId xmlns:p14="http://schemas.microsoft.com/office/powerpoint/2010/main" val="2191804472"/>
              </p:ext>
            </p:extLst>
          </p:nvPr>
        </p:nvGraphicFramePr>
        <p:xfrm>
          <a:off x="360854" y="3009671"/>
          <a:ext cx="11485849" cy="3083625"/>
        </p:xfrm>
        <a:graphic>
          <a:graphicData uri="http://schemas.openxmlformats.org/drawingml/2006/table">
            <a:tbl>
              <a:tblPr firstRow="1" firstCol="1" bandRow="1"/>
              <a:tblGrid>
                <a:gridCol w="765800">
                  <a:extLst>
                    <a:ext uri="{9D8B030D-6E8A-4147-A177-3AD203B41FA5}">
                      <a16:colId xmlns:a16="http://schemas.microsoft.com/office/drawing/2014/main" val="1278189424"/>
                    </a:ext>
                  </a:extLst>
                </a:gridCol>
                <a:gridCol w="2664296">
                  <a:extLst>
                    <a:ext uri="{9D8B030D-6E8A-4147-A177-3AD203B41FA5}">
                      <a16:colId xmlns:a16="http://schemas.microsoft.com/office/drawing/2014/main" val="3714309582"/>
                    </a:ext>
                  </a:extLst>
                </a:gridCol>
                <a:gridCol w="3888432">
                  <a:extLst>
                    <a:ext uri="{9D8B030D-6E8A-4147-A177-3AD203B41FA5}">
                      <a16:colId xmlns:a16="http://schemas.microsoft.com/office/drawing/2014/main" val="273262169"/>
                    </a:ext>
                  </a:extLst>
                </a:gridCol>
                <a:gridCol w="4167321">
                  <a:extLst>
                    <a:ext uri="{9D8B030D-6E8A-4147-A177-3AD203B41FA5}">
                      <a16:colId xmlns:a16="http://schemas.microsoft.com/office/drawing/2014/main" val="1673408431"/>
                    </a:ext>
                  </a:extLst>
                </a:gridCol>
              </a:tblGrid>
              <a:tr h="479235">
                <a:tc>
                  <a:txBody>
                    <a:bodyPr/>
                    <a:lstStyle/>
                    <a:p>
                      <a:pPr algn="ctr" hangingPunct="0">
                        <a:lnSpc>
                          <a:spcPct val="150000"/>
                        </a:lnSpc>
                        <a:buNone/>
                        <a:tabLst>
                          <a:tab pos="585089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分类</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ctr" hangingPunct="0">
                        <a:lnSpc>
                          <a:spcPct val="15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参与的相互作用</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ctr" hangingPunct="0">
                        <a:lnSpc>
                          <a:spcPct val="15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已发现的粒子</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ctr" hangingPunct="0">
                        <a:lnSpc>
                          <a:spcPct val="15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备注</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extLst>
                  <a:ext uri="{0D108BD9-81ED-4DB2-BD59-A6C34878D82A}">
                    <a16:rowId xmlns:a16="http://schemas.microsoft.com/office/drawing/2014/main" val="239280862"/>
                  </a:ext>
                </a:extLst>
              </a:tr>
              <a:tr h="1576515">
                <a:tc>
                  <a:txBody>
                    <a:bodyPr/>
                    <a:lstStyle/>
                    <a:p>
                      <a:pPr algn="ctr" hangingPunct="0">
                        <a:lnSpc>
                          <a:spcPct val="15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强子</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参与强相互作用</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质子、中子、介子、超子</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强子有内部结构</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a:t>
                      </a:r>
                      <a:r>
                        <a:rPr lang="en-US" sz="2400" b="1" dirty="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夸克</a:t>
                      </a:r>
                      <a:r>
                        <a:rPr lang="en-US" sz="2400" b="1" dirty="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粒子构成</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强子又可分为介子和重子</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3936092714"/>
                  </a:ext>
                </a:extLst>
              </a:tr>
              <a:tr h="752562">
                <a:tc>
                  <a:txBody>
                    <a:bodyPr/>
                    <a:lstStyle/>
                    <a:p>
                      <a:pPr algn="ctr" hangingPunct="0">
                        <a:lnSpc>
                          <a:spcPct val="150000"/>
                        </a:lnSpc>
                        <a:buNone/>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轻子</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不参与强相互作用</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电子、电子中微子、</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μ</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子、</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μ</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子中微子、</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τ</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子、</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τ</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子中微子</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未发现内部结构</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2907515102"/>
                  </a:ext>
                </a:extLst>
              </a:tr>
            </a:tbl>
          </a:graphicData>
        </a:graphic>
      </p:graphicFrame>
    </p:spTree>
    <p:extLst>
      <p:ext uri="{BB962C8B-B14F-4D97-AF65-F5344CB8AC3E}">
        <p14:creationId xmlns:p14="http://schemas.microsoft.com/office/powerpoint/2010/main" val="3668759363"/>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631</TotalTime>
  <Words>2412</Words>
  <Application>Microsoft Office PowerPoint</Application>
  <PresentationFormat>自定义</PresentationFormat>
  <Paragraphs>140</Paragraphs>
  <Slides>25</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25</vt:i4>
      </vt:variant>
    </vt:vector>
  </HeadingPairs>
  <TitlesOfParts>
    <vt:vector size="35" baseType="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626</cp:revision>
  <dcterms:created xsi:type="dcterms:W3CDTF">2020-11-06T05:24:00Z</dcterms:created>
  <dcterms:modified xsi:type="dcterms:W3CDTF">2025-11-03T10:38:01Z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